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jpg" ContentType="image/jp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5854700" cy="3295650"/>
  <p:notesSz cx="5854700" cy="329565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/Relationships>
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248106" y="690046"/>
            <a:ext cx="1532254" cy="288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chemeClr val="tx1"/>
                </a:solidFill>
                <a:latin typeface="Palatino Linotype"/>
                <a:cs typeface="Palatino Linotyp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chemeClr val="tx1"/>
                </a:solidFill>
                <a:latin typeface="Palatino Linotype"/>
                <a:cs typeface="Palatino Linotyp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chemeClr val="tx1"/>
                </a:solidFill>
                <a:latin typeface="Palatino Linotype"/>
                <a:cs typeface="Palatino Linotyp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chemeClr val="tx1"/>
                </a:solidFill>
                <a:latin typeface="Palatino Linotype"/>
                <a:cs typeface="Palatino Linotyp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494751" y="8"/>
            <a:ext cx="3352165" cy="3288029"/>
          </a:xfrm>
          <a:custGeom>
            <a:avLst/>
            <a:gdLst/>
            <a:ahLst/>
            <a:cxnLst/>
            <a:rect l="l" t="t" r="r" b="b"/>
            <a:pathLst>
              <a:path w="3352165" h="3288029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2858036" y="850285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2858036" y="1069479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89"/>
                </a:lnTo>
                <a:lnTo>
                  <a:pt x="0" y="21098"/>
                </a:lnTo>
                <a:lnTo>
                  <a:pt x="18489" y="39587"/>
                </a:lnTo>
                <a:lnTo>
                  <a:pt x="21086" y="39587"/>
                </a:lnTo>
                <a:lnTo>
                  <a:pt x="39575" y="21098"/>
                </a:lnTo>
                <a:lnTo>
                  <a:pt x="39575" y="19799"/>
                </a:lnTo>
                <a:lnTo>
                  <a:pt x="39575" y="18489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2858036" y="1288685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18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18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2858036" y="1507879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18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18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2858036" y="1727073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bg object 22"/>
          <p:cNvSpPr/>
          <p:nvPr/>
        </p:nvSpPr>
        <p:spPr>
          <a:xfrm>
            <a:off x="2858036" y="1946267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bg object 23"/>
          <p:cNvSpPr/>
          <p:nvPr/>
        </p:nvSpPr>
        <p:spPr>
          <a:xfrm>
            <a:off x="2858036" y="2165460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92"/>
                </a:lnTo>
                <a:lnTo>
                  <a:pt x="0" y="21098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98"/>
                </a:lnTo>
                <a:lnTo>
                  <a:pt x="39575" y="19787"/>
                </a:lnTo>
                <a:lnTo>
                  <a:pt x="39575" y="18492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bg object 24"/>
          <p:cNvSpPr/>
          <p:nvPr/>
        </p:nvSpPr>
        <p:spPr>
          <a:xfrm>
            <a:off x="2858036" y="2384667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18"/>
                </a:lnTo>
                <a:lnTo>
                  <a:pt x="0" y="18480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0"/>
                </a:lnTo>
                <a:lnTo>
                  <a:pt x="22372" y="118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bg object 25"/>
          <p:cNvSpPr/>
          <p:nvPr/>
        </p:nvSpPr>
        <p:spPr>
          <a:xfrm>
            <a:off x="2858036" y="850285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bg object 26"/>
          <p:cNvSpPr/>
          <p:nvPr/>
        </p:nvSpPr>
        <p:spPr>
          <a:xfrm>
            <a:off x="2858036" y="1069479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89"/>
                </a:lnTo>
                <a:lnTo>
                  <a:pt x="0" y="21098"/>
                </a:lnTo>
                <a:lnTo>
                  <a:pt x="18489" y="39587"/>
                </a:lnTo>
                <a:lnTo>
                  <a:pt x="21086" y="39587"/>
                </a:lnTo>
                <a:lnTo>
                  <a:pt x="39575" y="21098"/>
                </a:lnTo>
                <a:lnTo>
                  <a:pt x="39575" y="19799"/>
                </a:lnTo>
                <a:lnTo>
                  <a:pt x="39575" y="18489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bg object 27"/>
          <p:cNvSpPr/>
          <p:nvPr/>
        </p:nvSpPr>
        <p:spPr>
          <a:xfrm>
            <a:off x="2858036" y="1288685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18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18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bg object 28"/>
          <p:cNvSpPr/>
          <p:nvPr/>
        </p:nvSpPr>
        <p:spPr>
          <a:xfrm>
            <a:off x="2858036" y="1507879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18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18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9" name="bg object 29"/>
          <p:cNvSpPr/>
          <p:nvPr/>
        </p:nvSpPr>
        <p:spPr>
          <a:xfrm>
            <a:off x="2858036" y="1727073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bg object 30"/>
          <p:cNvSpPr/>
          <p:nvPr/>
        </p:nvSpPr>
        <p:spPr>
          <a:xfrm>
            <a:off x="2858036" y="1946267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89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9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1" name="bg object 31"/>
          <p:cNvSpPr/>
          <p:nvPr/>
        </p:nvSpPr>
        <p:spPr>
          <a:xfrm>
            <a:off x="2858036" y="2165460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31"/>
                </a:lnTo>
                <a:lnTo>
                  <a:pt x="0" y="18492"/>
                </a:lnTo>
                <a:lnTo>
                  <a:pt x="0" y="21098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98"/>
                </a:lnTo>
                <a:lnTo>
                  <a:pt x="39575" y="19787"/>
                </a:lnTo>
                <a:lnTo>
                  <a:pt x="39575" y="18492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2" name="bg object 32"/>
          <p:cNvSpPr/>
          <p:nvPr/>
        </p:nvSpPr>
        <p:spPr>
          <a:xfrm>
            <a:off x="2858036" y="2384667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5" h="40005">
                <a:moveTo>
                  <a:pt x="21086" y="0"/>
                </a:moveTo>
                <a:lnTo>
                  <a:pt x="18489" y="0"/>
                </a:lnTo>
                <a:lnTo>
                  <a:pt x="17202" y="118"/>
                </a:lnTo>
                <a:lnTo>
                  <a:pt x="0" y="18480"/>
                </a:lnTo>
                <a:lnTo>
                  <a:pt x="0" y="21086"/>
                </a:lnTo>
                <a:lnTo>
                  <a:pt x="18489" y="39575"/>
                </a:lnTo>
                <a:lnTo>
                  <a:pt x="21086" y="39575"/>
                </a:lnTo>
                <a:lnTo>
                  <a:pt x="39575" y="21086"/>
                </a:lnTo>
                <a:lnTo>
                  <a:pt x="39575" y="19787"/>
                </a:lnTo>
                <a:lnTo>
                  <a:pt x="39575" y="18480"/>
                </a:lnTo>
                <a:lnTo>
                  <a:pt x="22372" y="118"/>
                </a:lnTo>
                <a:lnTo>
                  <a:pt x="210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40906" y="345525"/>
            <a:ext cx="4572887" cy="946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chemeClr val="tx1"/>
                </a:solidFill>
                <a:latin typeface="Palatino Linotype"/>
                <a:cs typeface="Palatino Linotyp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4875" y="1131399"/>
            <a:ext cx="5055235" cy="1414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207085" y="183535"/>
            <a:ext cx="5431790" cy="2916555"/>
          </a:xfrm>
          <a:custGeom>
            <a:avLst/>
            <a:gdLst/>
            <a:ahLst/>
            <a:cxnLst/>
            <a:rect l="l" t="t" r="r" b="b"/>
            <a:pathLst>
              <a:path w="5431790" h="2916555">
                <a:moveTo>
                  <a:pt x="5431200" y="0"/>
                </a:moveTo>
                <a:lnTo>
                  <a:pt x="0" y="0"/>
                </a:lnTo>
                <a:lnTo>
                  <a:pt x="0" y="2916530"/>
                </a:lnTo>
                <a:lnTo>
                  <a:pt x="5431200" y="2916530"/>
                </a:lnTo>
                <a:lnTo>
                  <a:pt x="54312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algn="ctr" marL="2540" marR="5080">
              <a:lnSpc>
                <a:spcPct val="100800"/>
              </a:lnSpc>
              <a:spcBef>
                <a:spcPts val="95"/>
              </a:spcBef>
            </a:pPr>
            <a:r>
              <a:rPr dirty="0" sz="1500">
                <a:solidFill>
                  <a:srgbClr val="FFFFFF"/>
                </a:solidFill>
              </a:rPr>
              <a:t>Deep</a:t>
            </a:r>
            <a:r>
              <a:rPr dirty="0" sz="1500" spc="50">
                <a:solidFill>
                  <a:srgbClr val="FFFFFF"/>
                </a:solidFill>
              </a:rPr>
              <a:t> </a:t>
            </a:r>
            <a:r>
              <a:rPr dirty="0" sz="1500">
                <a:solidFill>
                  <a:srgbClr val="FFFFFF"/>
                </a:solidFill>
              </a:rPr>
              <a:t>Sentiment</a:t>
            </a:r>
            <a:r>
              <a:rPr dirty="0" sz="1500" spc="50">
                <a:solidFill>
                  <a:srgbClr val="FFFFFF"/>
                </a:solidFill>
              </a:rPr>
              <a:t> </a:t>
            </a:r>
            <a:r>
              <a:rPr dirty="0" sz="1500">
                <a:solidFill>
                  <a:srgbClr val="FFFFFF"/>
                </a:solidFill>
              </a:rPr>
              <a:t>Classiﬁcation</a:t>
            </a:r>
            <a:r>
              <a:rPr dirty="0" sz="1500" spc="55">
                <a:solidFill>
                  <a:srgbClr val="FFFFFF"/>
                </a:solidFill>
              </a:rPr>
              <a:t> </a:t>
            </a:r>
            <a:r>
              <a:rPr dirty="0" sz="1500">
                <a:solidFill>
                  <a:srgbClr val="FFFFFF"/>
                </a:solidFill>
              </a:rPr>
              <a:t>and</a:t>
            </a:r>
            <a:r>
              <a:rPr dirty="0" sz="1500" spc="10">
                <a:solidFill>
                  <a:srgbClr val="FFFFFF"/>
                </a:solidFill>
              </a:rPr>
              <a:t> </a:t>
            </a:r>
            <a:r>
              <a:rPr dirty="0" sz="1500">
                <a:solidFill>
                  <a:srgbClr val="FFFFFF"/>
                </a:solidFill>
              </a:rPr>
              <a:t>Topic</a:t>
            </a:r>
            <a:r>
              <a:rPr dirty="0" sz="1500" spc="55">
                <a:solidFill>
                  <a:srgbClr val="FFFFFF"/>
                </a:solidFill>
              </a:rPr>
              <a:t> </a:t>
            </a:r>
            <a:r>
              <a:rPr dirty="0" sz="1500" spc="-10">
                <a:solidFill>
                  <a:srgbClr val="FFFFFF"/>
                </a:solidFill>
              </a:rPr>
              <a:t>Discovery </a:t>
            </a:r>
            <a:r>
              <a:rPr dirty="0" sz="1500">
                <a:solidFill>
                  <a:srgbClr val="FFFFFF"/>
                </a:solidFill>
              </a:rPr>
              <a:t>on</a:t>
            </a:r>
            <a:r>
              <a:rPr dirty="0" sz="1500" spc="30">
                <a:solidFill>
                  <a:srgbClr val="FFFFFF"/>
                </a:solidFill>
              </a:rPr>
              <a:t> </a:t>
            </a:r>
            <a:r>
              <a:rPr dirty="0" sz="1500" spc="-70">
                <a:solidFill>
                  <a:srgbClr val="FFFFFF"/>
                </a:solidFill>
              </a:rPr>
              <a:t>Novel</a:t>
            </a:r>
            <a:r>
              <a:rPr dirty="0" sz="1500" spc="30">
                <a:solidFill>
                  <a:srgbClr val="FFFFFF"/>
                </a:solidFill>
              </a:rPr>
              <a:t> </a:t>
            </a:r>
            <a:r>
              <a:rPr dirty="0" sz="1500">
                <a:solidFill>
                  <a:srgbClr val="FFFFFF"/>
                </a:solidFill>
              </a:rPr>
              <a:t>Coronavirus</a:t>
            </a:r>
            <a:r>
              <a:rPr dirty="0" sz="1500" spc="30">
                <a:solidFill>
                  <a:srgbClr val="FFFFFF"/>
                </a:solidFill>
              </a:rPr>
              <a:t> </a:t>
            </a:r>
            <a:r>
              <a:rPr dirty="0" sz="1500" spc="70">
                <a:solidFill>
                  <a:srgbClr val="FFFFFF"/>
                </a:solidFill>
              </a:rPr>
              <a:t>or</a:t>
            </a:r>
            <a:r>
              <a:rPr dirty="0" sz="1500" spc="-5">
                <a:solidFill>
                  <a:srgbClr val="FFFFFF"/>
                </a:solidFill>
              </a:rPr>
              <a:t> </a:t>
            </a:r>
            <a:r>
              <a:rPr dirty="0" sz="1500" spc="-25">
                <a:solidFill>
                  <a:srgbClr val="FFFFFF"/>
                </a:solidFill>
              </a:rPr>
              <a:t>COVID-</a:t>
            </a:r>
            <a:r>
              <a:rPr dirty="0" sz="1500" spc="-10">
                <a:solidFill>
                  <a:srgbClr val="FFFFFF"/>
                </a:solidFill>
              </a:rPr>
              <a:t>19</a:t>
            </a:r>
            <a:r>
              <a:rPr dirty="0" sz="1500" spc="30">
                <a:solidFill>
                  <a:srgbClr val="FFFFFF"/>
                </a:solidFill>
              </a:rPr>
              <a:t> </a:t>
            </a:r>
            <a:r>
              <a:rPr dirty="0" sz="1500" spc="-10">
                <a:solidFill>
                  <a:srgbClr val="FFFFFF"/>
                </a:solidFill>
              </a:rPr>
              <a:t>Online </a:t>
            </a:r>
            <a:r>
              <a:rPr dirty="0" sz="1500">
                <a:solidFill>
                  <a:srgbClr val="FFFFFF"/>
                </a:solidFill>
              </a:rPr>
              <a:t>Discussions:</a:t>
            </a:r>
            <a:r>
              <a:rPr dirty="0" sz="1500" spc="80">
                <a:solidFill>
                  <a:srgbClr val="FFFFFF"/>
                </a:solidFill>
              </a:rPr>
              <a:t> </a:t>
            </a:r>
            <a:r>
              <a:rPr dirty="0" sz="1500" spc="-25">
                <a:solidFill>
                  <a:srgbClr val="FFFFFF"/>
                </a:solidFill>
              </a:rPr>
              <a:t>NLP</a:t>
            </a:r>
            <a:r>
              <a:rPr dirty="0" sz="1500" spc="25">
                <a:solidFill>
                  <a:srgbClr val="FFFFFF"/>
                </a:solidFill>
              </a:rPr>
              <a:t> </a:t>
            </a:r>
            <a:r>
              <a:rPr dirty="0" sz="1500" spc="-20">
                <a:solidFill>
                  <a:srgbClr val="FFFFFF"/>
                </a:solidFill>
              </a:rPr>
              <a:t>Using</a:t>
            </a:r>
            <a:r>
              <a:rPr dirty="0" sz="1500" spc="85">
                <a:solidFill>
                  <a:srgbClr val="FFFFFF"/>
                </a:solidFill>
              </a:rPr>
              <a:t> </a:t>
            </a:r>
            <a:r>
              <a:rPr dirty="0" sz="1500">
                <a:solidFill>
                  <a:srgbClr val="FFFFFF"/>
                </a:solidFill>
              </a:rPr>
              <a:t>LSTM</a:t>
            </a:r>
            <a:r>
              <a:rPr dirty="0" sz="1500" spc="80">
                <a:solidFill>
                  <a:srgbClr val="FFFFFF"/>
                </a:solidFill>
              </a:rPr>
              <a:t> </a:t>
            </a:r>
            <a:r>
              <a:rPr dirty="0" sz="1500">
                <a:solidFill>
                  <a:srgbClr val="FFFFFF"/>
                </a:solidFill>
              </a:rPr>
              <a:t>Recurrent</a:t>
            </a:r>
            <a:r>
              <a:rPr dirty="0" sz="1500" spc="75">
                <a:solidFill>
                  <a:srgbClr val="FFFFFF"/>
                </a:solidFill>
              </a:rPr>
              <a:t> </a:t>
            </a:r>
            <a:r>
              <a:rPr dirty="0" sz="1500" spc="-10">
                <a:solidFill>
                  <a:srgbClr val="FFFFFF"/>
                </a:solidFill>
              </a:rPr>
              <a:t>Neural </a:t>
            </a:r>
            <a:r>
              <a:rPr dirty="0" sz="1500" spc="-30">
                <a:solidFill>
                  <a:srgbClr val="FFFFFF"/>
                </a:solidFill>
              </a:rPr>
              <a:t>Network</a:t>
            </a:r>
            <a:r>
              <a:rPr dirty="0" sz="1500" spc="-60">
                <a:solidFill>
                  <a:srgbClr val="FFFFFF"/>
                </a:solidFill>
              </a:rPr>
              <a:t> </a:t>
            </a:r>
            <a:r>
              <a:rPr dirty="0" sz="1500" spc="-10">
                <a:solidFill>
                  <a:srgbClr val="FFFFFF"/>
                </a:solidFill>
              </a:rPr>
              <a:t>Approach</a:t>
            </a:r>
            <a:endParaRPr sz="1500"/>
          </a:p>
        </p:txBody>
      </p:sp>
      <p:sp>
        <p:nvSpPr>
          <p:cNvPr id="4" name="object 4" descr=""/>
          <p:cNvSpPr txBox="1"/>
          <p:nvPr/>
        </p:nvSpPr>
        <p:spPr>
          <a:xfrm>
            <a:off x="500567" y="1914910"/>
            <a:ext cx="1064895" cy="9023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95"/>
              </a:spcBef>
            </a:pPr>
            <a:r>
              <a:rPr dirty="0" sz="950" spc="-20" b="1">
                <a:solidFill>
                  <a:srgbClr val="B9BBF0"/>
                </a:solidFill>
                <a:latin typeface="Palatino Linotype"/>
                <a:cs typeface="Palatino Linotype"/>
              </a:rPr>
              <a:t>Individual</a:t>
            </a:r>
            <a:r>
              <a:rPr dirty="0" sz="950" spc="-35" b="1">
                <a:solidFill>
                  <a:srgbClr val="B9BBF0"/>
                </a:solidFill>
                <a:latin typeface="Palatino Linotype"/>
                <a:cs typeface="Palatino Linotype"/>
              </a:rPr>
              <a:t> </a:t>
            </a:r>
            <a:r>
              <a:rPr dirty="0" sz="950" b="1">
                <a:solidFill>
                  <a:srgbClr val="B9BBF0"/>
                </a:solidFill>
                <a:latin typeface="Palatino Linotype"/>
                <a:cs typeface="Palatino Linotype"/>
              </a:rPr>
              <a:t>Task</a:t>
            </a:r>
            <a:r>
              <a:rPr dirty="0" sz="950" spc="-10" b="1">
                <a:solidFill>
                  <a:srgbClr val="B9BBF0"/>
                </a:solidFill>
                <a:latin typeface="Palatino Linotype"/>
                <a:cs typeface="Palatino Linotype"/>
              </a:rPr>
              <a:t> </a:t>
            </a:r>
            <a:r>
              <a:rPr dirty="0" sz="950" spc="150" b="1">
                <a:solidFill>
                  <a:srgbClr val="B9BBF0"/>
                </a:solidFill>
                <a:latin typeface="Palatino Linotype"/>
                <a:cs typeface="Palatino Linotype"/>
              </a:rPr>
              <a:t>-</a:t>
            </a:r>
            <a:r>
              <a:rPr dirty="0" sz="950" spc="-10" b="1">
                <a:solidFill>
                  <a:srgbClr val="B9BBF0"/>
                </a:solidFill>
                <a:latin typeface="Palatino Linotype"/>
                <a:cs typeface="Palatino Linotype"/>
              </a:rPr>
              <a:t> </a:t>
            </a:r>
            <a:r>
              <a:rPr dirty="0" sz="950" spc="-50" b="1">
                <a:solidFill>
                  <a:srgbClr val="B9BBF0"/>
                </a:solidFill>
                <a:latin typeface="Palatino Linotype"/>
                <a:cs typeface="Palatino Linotype"/>
              </a:rPr>
              <a:t>2</a:t>
            </a:r>
            <a:r>
              <a:rPr dirty="0" sz="950" spc="-10" b="1">
                <a:solidFill>
                  <a:srgbClr val="B9BBF0"/>
                </a:solidFill>
                <a:latin typeface="Palatino Linotype"/>
                <a:cs typeface="Palatino Linotype"/>
              </a:rPr>
              <a:t> Group</a:t>
            </a:r>
            <a:r>
              <a:rPr dirty="0" sz="950" spc="-15" b="1">
                <a:solidFill>
                  <a:srgbClr val="B9BBF0"/>
                </a:solidFill>
                <a:latin typeface="Palatino Linotype"/>
                <a:cs typeface="Palatino Linotype"/>
              </a:rPr>
              <a:t> </a:t>
            </a:r>
            <a:r>
              <a:rPr dirty="0" sz="950" spc="150" b="1">
                <a:solidFill>
                  <a:srgbClr val="B9BBF0"/>
                </a:solidFill>
                <a:latin typeface="Palatino Linotype"/>
                <a:cs typeface="Palatino Linotype"/>
              </a:rPr>
              <a:t>-</a:t>
            </a:r>
            <a:r>
              <a:rPr dirty="0" sz="950" spc="-10" b="1">
                <a:solidFill>
                  <a:srgbClr val="B9BBF0"/>
                </a:solidFill>
                <a:latin typeface="Palatino Linotype"/>
                <a:cs typeface="Palatino Linotype"/>
              </a:rPr>
              <a:t> </a:t>
            </a:r>
            <a:r>
              <a:rPr dirty="0" sz="950" spc="-50" b="1">
                <a:solidFill>
                  <a:srgbClr val="B9BBF0"/>
                </a:solidFill>
                <a:latin typeface="Palatino Linotype"/>
                <a:cs typeface="Palatino Linotype"/>
              </a:rPr>
              <a:t>5</a:t>
            </a:r>
            <a:r>
              <a:rPr dirty="0" sz="950" spc="-10" b="1">
                <a:solidFill>
                  <a:srgbClr val="B9BBF0"/>
                </a:solidFill>
                <a:latin typeface="Palatino Linotype"/>
                <a:cs typeface="Palatino Linotype"/>
              </a:rPr>
              <a:t> Submitted</a:t>
            </a:r>
            <a:r>
              <a:rPr dirty="0" sz="950" b="1">
                <a:solidFill>
                  <a:srgbClr val="B9BBF0"/>
                </a:solidFill>
                <a:latin typeface="Palatino Linotype"/>
                <a:cs typeface="Palatino Linotype"/>
              </a:rPr>
              <a:t> </a:t>
            </a:r>
            <a:r>
              <a:rPr dirty="0" sz="950" spc="-35" b="1">
                <a:solidFill>
                  <a:srgbClr val="B9BBF0"/>
                </a:solidFill>
                <a:latin typeface="Palatino Linotype"/>
                <a:cs typeface="Palatino Linotype"/>
              </a:rPr>
              <a:t>By</a:t>
            </a:r>
            <a:r>
              <a:rPr dirty="0" sz="950" spc="-25" b="1">
                <a:solidFill>
                  <a:srgbClr val="B9BBF0"/>
                </a:solidFill>
                <a:latin typeface="Palatino Linotype"/>
                <a:cs typeface="Palatino Linotype"/>
              </a:rPr>
              <a:t> </a:t>
            </a:r>
            <a:r>
              <a:rPr dirty="0" sz="950" spc="100" b="1">
                <a:solidFill>
                  <a:srgbClr val="B9BBF0"/>
                </a:solidFill>
                <a:latin typeface="Palatino Linotype"/>
                <a:cs typeface="Palatino Linotype"/>
              </a:rPr>
              <a:t>- </a:t>
            </a:r>
            <a:r>
              <a:rPr dirty="0" sz="950" b="1">
                <a:solidFill>
                  <a:srgbClr val="B9BBF0"/>
                </a:solidFill>
                <a:latin typeface="Palatino Linotype"/>
                <a:cs typeface="Palatino Linotype"/>
              </a:rPr>
              <a:t>Shouri </a:t>
            </a:r>
            <a:r>
              <a:rPr dirty="0" sz="950" spc="-20" b="1">
                <a:solidFill>
                  <a:srgbClr val="B9BBF0"/>
                </a:solidFill>
                <a:latin typeface="Palatino Linotype"/>
                <a:cs typeface="Palatino Linotype"/>
              </a:rPr>
              <a:t>Saha </a:t>
            </a:r>
            <a:r>
              <a:rPr dirty="0" sz="950" spc="-10" b="1">
                <a:solidFill>
                  <a:srgbClr val="B9BBF0"/>
                </a:solidFill>
                <a:latin typeface="Palatino Linotype"/>
                <a:cs typeface="Palatino Linotype"/>
              </a:rPr>
              <a:t>20101349</a:t>
            </a:r>
            <a:endParaRPr sz="95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 sz="950" b="1">
                <a:solidFill>
                  <a:srgbClr val="B9BBF0"/>
                </a:solidFill>
                <a:latin typeface="Palatino Linotype"/>
                <a:cs typeface="Palatino Linotype"/>
              </a:rPr>
              <a:t>Section</a:t>
            </a:r>
            <a:r>
              <a:rPr dirty="0" sz="950" spc="5" b="1">
                <a:solidFill>
                  <a:srgbClr val="B9BBF0"/>
                </a:solidFill>
                <a:latin typeface="Palatino Linotype"/>
                <a:cs typeface="Palatino Linotype"/>
              </a:rPr>
              <a:t> </a:t>
            </a:r>
            <a:r>
              <a:rPr dirty="0" sz="950" spc="150" b="1">
                <a:solidFill>
                  <a:srgbClr val="B9BBF0"/>
                </a:solidFill>
                <a:latin typeface="Palatino Linotype"/>
                <a:cs typeface="Palatino Linotype"/>
              </a:rPr>
              <a:t>-</a:t>
            </a:r>
            <a:r>
              <a:rPr dirty="0" sz="950" spc="5" b="1">
                <a:solidFill>
                  <a:srgbClr val="B9BBF0"/>
                </a:solidFill>
                <a:latin typeface="Palatino Linotype"/>
                <a:cs typeface="Palatino Linotype"/>
              </a:rPr>
              <a:t> </a:t>
            </a:r>
            <a:r>
              <a:rPr dirty="0" sz="950" spc="-50" b="1">
                <a:solidFill>
                  <a:srgbClr val="B9BBF0"/>
                </a:solidFill>
                <a:latin typeface="Palatino Linotype"/>
                <a:cs typeface="Palatino Linotype"/>
              </a:rPr>
              <a:t>1</a:t>
            </a:r>
            <a:endParaRPr sz="950">
              <a:latin typeface="Palatino Linotype"/>
              <a:cs typeface="Palatino Linotype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4181330" y="1912660"/>
            <a:ext cx="1188720" cy="6102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0014" marR="5080" indent="236220">
              <a:lnSpc>
                <a:spcPct val="100899"/>
              </a:lnSpc>
              <a:spcBef>
                <a:spcPts val="95"/>
              </a:spcBef>
            </a:pPr>
            <a:r>
              <a:rPr dirty="0" sz="950">
                <a:solidFill>
                  <a:srgbClr val="FFFFFF"/>
                </a:solidFill>
                <a:latin typeface="Palatino Linotype"/>
                <a:cs typeface="Palatino Linotype"/>
              </a:rPr>
              <a:t>Submitted</a:t>
            </a:r>
            <a:r>
              <a:rPr dirty="0" sz="950" spc="-2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dirty="0" sz="950">
                <a:solidFill>
                  <a:srgbClr val="FFFFFF"/>
                </a:solidFill>
                <a:latin typeface="Palatino Linotype"/>
                <a:cs typeface="Palatino Linotype"/>
              </a:rPr>
              <a:t>To</a:t>
            </a:r>
            <a:r>
              <a:rPr dirty="0" sz="950" spc="5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dirty="0" sz="950" spc="114">
                <a:solidFill>
                  <a:srgbClr val="FFFFFF"/>
                </a:solidFill>
                <a:latin typeface="Palatino Linotype"/>
                <a:cs typeface="Palatino Linotype"/>
              </a:rPr>
              <a:t>- </a:t>
            </a:r>
            <a:r>
              <a:rPr dirty="0" sz="950" spc="-10">
                <a:solidFill>
                  <a:srgbClr val="FFFFFF"/>
                </a:solidFill>
                <a:latin typeface="Palatino Linotype"/>
                <a:cs typeface="Palatino Linotype"/>
              </a:rPr>
              <a:t>Annajiat</a:t>
            </a:r>
            <a:r>
              <a:rPr dirty="0" sz="950" spc="-5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dirty="0" sz="950" spc="-25">
                <a:solidFill>
                  <a:srgbClr val="FFFFFF"/>
                </a:solidFill>
                <a:latin typeface="Palatino Linotype"/>
                <a:cs typeface="Palatino Linotype"/>
              </a:rPr>
              <a:t>Alim</a:t>
            </a:r>
            <a:r>
              <a:rPr dirty="0" sz="95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dirty="0" sz="950" spc="-10">
                <a:solidFill>
                  <a:srgbClr val="FFFFFF"/>
                </a:solidFill>
                <a:latin typeface="Palatino Linotype"/>
                <a:cs typeface="Palatino Linotype"/>
              </a:rPr>
              <a:t>Rasel</a:t>
            </a:r>
            <a:endParaRPr sz="95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1165"/>
              </a:spcBef>
            </a:pPr>
            <a:r>
              <a:rPr dirty="0" sz="950" spc="-45">
                <a:solidFill>
                  <a:srgbClr val="FFFFFF"/>
                </a:solidFill>
                <a:latin typeface="Palatino Linotype"/>
                <a:cs typeface="Palatino Linotype"/>
              </a:rPr>
              <a:t>RA:</a:t>
            </a:r>
            <a:r>
              <a:rPr dirty="0" sz="950" spc="-15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dirty="0" sz="950">
                <a:solidFill>
                  <a:srgbClr val="FFFFFF"/>
                </a:solidFill>
                <a:latin typeface="Palatino Linotype"/>
                <a:cs typeface="Palatino Linotype"/>
              </a:rPr>
              <a:t>Mehnaz</a:t>
            </a:r>
            <a:r>
              <a:rPr dirty="0" sz="950" spc="-15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dirty="0" sz="950" spc="55">
                <a:solidFill>
                  <a:srgbClr val="FFFFFF"/>
                </a:solidFill>
                <a:latin typeface="Palatino Linotype"/>
                <a:cs typeface="Palatino Linotype"/>
              </a:rPr>
              <a:t>&amp;</a:t>
            </a:r>
            <a:r>
              <a:rPr dirty="0" sz="950" spc="-15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dirty="0" sz="950" spc="-10">
                <a:solidFill>
                  <a:srgbClr val="FFFFFF"/>
                </a:solidFill>
                <a:latin typeface="Palatino Linotype"/>
                <a:cs typeface="Palatino Linotype"/>
              </a:rPr>
              <a:t>Sabbir</a:t>
            </a:r>
            <a:endParaRPr sz="950">
              <a:latin typeface="Palatino Linotype"/>
              <a:cs typeface="Palatino Linotyp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5845240" y="0"/>
                </a:moveTo>
                <a:lnTo>
                  <a:pt x="0" y="0"/>
                </a:lnTo>
                <a:lnTo>
                  <a:pt x="0" y="3287938"/>
                </a:lnTo>
                <a:lnTo>
                  <a:pt x="5845240" y="3287938"/>
                </a:lnTo>
                <a:lnTo>
                  <a:pt x="584524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85363" y="280446"/>
            <a:ext cx="2012314" cy="31623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900">
                <a:solidFill>
                  <a:srgbClr val="FFFFFF"/>
                </a:solidFill>
              </a:rPr>
              <a:t>Future</a:t>
            </a:r>
            <a:r>
              <a:rPr dirty="0" sz="1900" spc="145">
                <a:solidFill>
                  <a:srgbClr val="FFFFFF"/>
                </a:solidFill>
              </a:rPr>
              <a:t> </a:t>
            </a:r>
            <a:r>
              <a:rPr dirty="0" sz="1900" spc="-10">
                <a:solidFill>
                  <a:srgbClr val="FFFFFF"/>
                </a:solidFill>
              </a:rPr>
              <a:t>Directions</a:t>
            </a:r>
            <a:endParaRPr sz="1900"/>
          </a:p>
        </p:txBody>
      </p:sp>
      <p:sp>
        <p:nvSpPr>
          <p:cNvPr id="4" name="object 4" descr=""/>
          <p:cNvSpPr/>
          <p:nvPr/>
        </p:nvSpPr>
        <p:spPr>
          <a:xfrm>
            <a:off x="3349650" y="855065"/>
            <a:ext cx="36830" cy="36830"/>
          </a:xfrm>
          <a:custGeom>
            <a:avLst/>
            <a:gdLst/>
            <a:ahLst/>
            <a:cxnLst/>
            <a:rect l="l" t="t" r="r" b="b"/>
            <a:pathLst>
              <a:path w="36829" h="36830">
                <a:moveTo>
                  <a:pt x="36550" y="17068"/>
                </a:moveTo>
                <a:lnTo>
                  <a:pt x="19481" y="0"/>
                </a:lnTo>
                <a:lnTo>
                  <a:pt x="17068" y="0"/>
                </a:lnTo>
                <a:lnTo>
                  <a:pt x="0" y="17068"/>
                </a:lnTo>
                <a:lnTo>
                  <a:pt x="0" y="19469"/>
                </a:lnTo>
                <a:lnTo>
                  <a:pt x="17068" y="36525"/>
                </a:lnTo>
                <a:lnTo>
                  <a:pt x="19481" y="36525"/>
                </a:lnTo>
                <a:lnTo>
                  <a:pt x="36550" y="19469"/>
                </a:lnTo>
                <a:lnTo>
                  <a:pt x="36550" y="18262"/>
                </a:lnTo>
                <a:lnTo>
                  <a:pt x="36550" y="1706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3349650" y="1156462"/>
            <a:ext cx="36830" cy="36830"/>
          </a:xfrm>
          <a:custGeom>
            <a:avLst/>
            <a:gdLst/>
            <a:ahLst/>
            <a:cxnLst/>
            <a:rect l="l" t="t" r="r" b="b"/>
            <a:pathLst>
              <a:path w="36829" h="36830">
                <a:moveTo>
                  <a:pt x="36550" y="17068"/>
                </a:moveTo>
                <a:lnTo>
                  <a:pt x="19481" y="0"/>
                </a:lnTo>
                <a:lnTo>
                  <a:pt x="17068" y="0"/>
                </a:lnTo>
                <a:lnTo>
                  <a:pt x="0" y="17068"/>
                </a:lnTo>
                <a:lnTo>
                  <a:pt x="0" y="19469"/>
                </a:lnTo>
                <a:lnTo>
                  <a:pt x="17068" y="36525"/>
                </a:lnTo>
                <a:lnTo>
                  <a:pt x="19481" y="36525"/>
                </a:lnTo>
                <a:lnTo>
                  <a:pt x="36550" y="19469"/>
                </a:lnTo>
                <a:lnTo>
                  <a:pt x="36550" y="18262"/>
                </a:lnTo>
                <a:lnTo>
                  <a:pt x="36550" y="1706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3349650" y="1607032"/>
            <a:ext cx="36830" cy="36830"/>
          </a:xfrm>
          <a:custGeom>
            <a:avLst/>
            <a:gdLst/>
            <a:ahLst/>
            <a:cxnLst/>
            <a:rect l="l" t="t" r="r" b="b"/>
            <a:pathLst>
              <a:path w="36829" h="36830">
                <a:moveTo>
                  <a:pt x="36550" y="17068"/>
                </a:moveTo>
                <a:lnTo>
                  <a:pt x="19481" y="0"/>
                </a:lnTo>
                <a:lnTo>
                  <a:pt x="17068" y="0"/>
                </a:lnTo>
                <a:lnTo>
                  <a:pt x="0" y="17068"/>
                </a:lnTo>
                <a:lnTo>
                  <a:pt x="0" y="19456"/>
                </a:lnTo>
                <a:lnTo>
                  <a:pt x="17068" y="36537"/>
                </a:lnTo>
                <a:lnTo>
                  <a:pt x="19481" y="36537"/>
                </a:lnTo>
                <a:lnTo>
                  <a:pt x="36550" y="19456"/>
                </a:lnTo>
                <a:lnTo>
                  <a:pt x="36550" y="18262"/>
                </a:lnTo>
                <a:lnTo>
                  <a:pt x="36550" y="1706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3349650" y="2057590"/>
            <a:ext cx="36830" cy="36830"/>
          </a:xfrm>
          <a:custGeom>
            <a:avLst/>
            <a:gdLst/>
            <a:ahLst/>
            <a:cxnLst/>
            <a:rect l="l" t="t" r="r" b="b"/>
            <a:pathLst>
              <a:path w="36829" h="36830">
                <a:moveTo>
                  <a:pt x="36550" y="17081"/>
                </a:moveTo>
                <a:lnTo>
                  <a:pt x="19481" y="0"/>
                </a:lnTo>
                <a:lnTo>
                  <a:pt x="17068" y="0"/>
                </a:lnTo>
                <a:lnTo>
                  <a:pt x="0" y="17081"/>
                </a:lnTo>
                <a:lnTo>
                  <a:pt x="0" y="19469"/>
                </a:lnTo>
                <a:lnTo>
                  <a:pt x="17068" y="36550"/>
                </a:lnTo>
                <a:lnTo>
                  <a:pt x="19481" y="36550"/>
                </a:lnTo>
                <a:lnTo>
                  <a:pt x="36550" y="19469"/>
                </a:lnTo>
                <a:lnTo>
                  <a:pt x="36550" y="18288"/>
                </a:lnTo>
                <a:lnTo>
                  <a:pt x="36550" y="1708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3349650" y="2508173"/>
            <a:ext cx="36830" cy="36830"/>
          </a:xfrm>
          <a:custGeom>
            <a:avLst/>
            <a:gdLst/>
            <a:ahLst/>
            <a:cxnLst/>
            <a:rect l="l" t="t" r="r" b="b"/>
            <a:pathLst>
              <a:path w="36829" h="36830">
                <a:moveTo>
                  <a:pt x="36550" y="17068"/>
                </a:moveTo>
                <a:lnTo>
                  <a:pt x="19481" y="0"/>
                </a:lnTo>
                <a:lnTo>
                  <a:pt x="17068" y="0"/>
                </a:lnTo>
                <a:lnTo>
                  <a:pt x="0" y="17068"/>
                </a:lnTo>
                <a:lnTo>
                  <a:pt x="0" y="19456"/>
                </a:lnTo>
                <a:lnTo>
                  <a:pt x="17068" y="36525"/>
                </a:lnTo>
                <a:lnTo>
                  <a:pt x="19481" y="36525"/>
                </a:lnTo>
                <a:lnTo>
                  <a:pt x="36550" y="19456"/>
                </a:lnTo>
                <a:lnTo>
                  <a:pt x="36550" y="18262"/>
                </a:lnTo>
                <a:lnTo>
                  <a:pt x="36550" y="1706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 txBox="1"/>
          <p:nvPr/>
        </p:nvSpPr>
        <p:spPr>
          <a:xfrm>
            <a:off x="3429866" y="771128"/>
            <a:ext cx="2037714" cy="2129155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marL="12700" marR="131445">
              <a:lnSpc>
                <a:spcPct val="109900"/>
              </a:lnSpc>
              <a:spcBef>
                <a:spcPts val="85"/>
              </a:spcBef>
            </a:pPr>
            <a:r>
              <a:rPr dirty="0" sz="900" spc="95">
                <a:solidFill>
                  <a:srgbClr val="FFFFFF"/>
                </a:solidFill>
                <a:latin typeface="Calibri"/>
                <a:cs typeface="Calibri"/>
              </a:rPr>
              <a:t>Replicate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0">
                <a:solidFill>
                  <a:srgbClr val="FFFFFF"/>
                </a:solidFill>
                <a:latin typeface="Calibri"/>
                <a:cs typeface="Calibri"/>
              </a:rPr>
              <a:t>study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1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75">
                <a:solidFill>
                  <a:srgbClr val="FFFFFF"/>
                </a:solidFill>
                <a:latin typeface="Calibri"/>
                <a:cs typeface="Calibri"/>
              </a:rPr>
              <a:t>larger </a:t>
            </a:r>
            <a:r>
              <a:rPr dirty="0" sz="900" spc="13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14">
                <a:solidFill>
                  <a:srgbClr val="FFFFFF"/>
                </a:solidFill>
                <a:latin typeface="Calibri"/>
                <a:cs typeface="Calibri"/>
              </a:rPr>
              <a:t>more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80">
                <a:solidFill>
                  <a:srgbClr val="FFFFFF"/>
                </a:solidFill>
                <a:latin typeface="Calibri"/>
                <a:cs typeface="Calibri"/>
              </a:rPr>
              <a:t>diverse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85">
                <a:solidFill>
                  <a:srgbClr val="FFFFFF"/>
                </a:solidFill>
                <a:latin typeface="Calibri"/>
                <a:cs typeface="Calibri"/>
              </a:rPr>
              <a:t>dataset Investigate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10">
                <a:solidFill>
                  <a:srgbClr val="FFFFFF"/>
                </a:solidFill>
                <a:latin typeface="Calibri"/>
                <a:cs typeface="Calibri"/>
              </a:rPr>
              <a:t>use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6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90">
                <a:solidFill>
                  <a:srgbClr val="FFFFFF"/>
                </a:solidFill>
                <a:latin typeface="Calibri"/>
                <a:cs typeface="Calibri"/>
              </a:rPr>
              <a:t>other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40">
                <a:solidFill>
                  <a:srgbClr val="FFFFFF"/>
                </a:solidFill>
                <a:latin typeface="Calibri"/>
                <a:cs typeface="Calibri"/>
              </a:rPr>
              <a:t>NLP </a:t>
            </a:r>
            <a:r>
              <a:rPr dirty="0" sz="900" spc="120">
                <a:solidFill>
                  <a:srgbClr val="FFFFFF"/>
                </a:solidFill>
                <a:latin typeface="Calibri"/>
                <a:cs typeface="Calibri"/>
              </a:rPr>
              <a:t>methods</a:t>
            </a:r>
            <a:r>
              <a:rPr dirty="0" sz="90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dirty="0" sz="90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85">
                <a:solidFill>
                  <a:srgbClr val="FFFFFF"/>
                </a:solidFill>
                <a:latin typeface="Calibri"/>
                <a:cs typeface="Calibri"/>
              </a:rPr>
              <a:t>topic</a:t>
            </a:r>
            <a:r>
              <a:rPr dirty="0" sz="90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20">
                <a:solidFill>
                  <a:srgbClr val="FFFFFF"/>
                </a:solidFill>
                <a:latin typeface="Calibri"/>
                <a:cs typeface="Calibri"/>
              </a:rPr>
              <a:t>modeling</a:t>
            </a:r>
            <a:r>
              <a:rPr dirty="0" sz="900" spc="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5">
                <a:solidFill>
                  <a:srgbClr val="FFFFFF"/>
                </a:solidFill>
                <a:latin typeface="Calibri"/>
                <a:cs typeface="Calibri"/>
              </a:rPr>
              <a:t>and sentiment</a:t>
            </a:r>
            <a:r>
              <a:rPr dirty="0" sz="90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80">
                <a:solidFill>
                  <a:srgbClr val="FFFFFF"/>
                </a:solidFill>
                <a:latin typeface="Calibri"/>
                <a:cs typeface="Calibri"/>
              </a:rPr>
              <a:t>classiﬁcation</a:t>
            </a:r>
            <a:endParaRPr sz="900">
              <a:latin typeface="Calibri"/>
              <a:cs typeface="Calibri"/>
            </a:endParaRPr>
          </a:p>
          <a:p>
            <a:pPr marL="12700" marR="142875">
              <a:lnSpc>
                <a:spcPct val="108800"/>
              </a:lnSpc>
            </a:pPr>
            <a:r>
              <a:rPr dirty="0" sz="900" spc="90">
                <a:solidFill>
                  <a:srgbClr val="FFFFFF"/>
                </a:solidFill>
                <a:latin typeface="Calibri"/>
                <a:cs typeface="Calibri"/>
              </a:rPr>
              <a:t>Explore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10">
                <a:solidFill>
                  <a:srgbClr val="FFFFFF"/>
                </a:solidFill>
                <a:latin typeface="Calibri"/>
                <a:cs typeface="Calibri"/>
              </a:rPr>
              <a:t>use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6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14">
                <a:solidFill>
                  <a:srgbClr val="FFFFFF"/>
                </a:solidFill>
                <a:latin typeface="Calibri"/>
                <a:cs typeface="Calibri"/>
              </a:rPr>
              <a:t>deep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85">
                <a:solidFill>
                  <a:srgbClr val="FFFFFF"/>
                </a:solidFill>
                <a:latin typeface="Calibri"/>
                <a:cs typeface="Calibri"/>
              </a:rPr>
              <a:t>learning </a:t>
            </a:r>
            <a:r>
              <a:rPr dirty="0" sz="900" spc="114">
                <a:solidFill>
                  <a:srgbClr val="FFFFFF"/>
                </a:solidFill>
                <a:latin typeface="Calibri"/>
                <a:cs typeface="Calibri"/>
              </a:rPr>
              <a:t>models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for </a:t>
            </a:r>
            <a:r>
              <a:rPr dirty="0" sz="900" spc="85">
                <a:solidFill>
                  <a:srgbClr val="FFFFFF"/>
                </a:solidFill>
                <a:latin typeface="Calibri"/>
                <a:cs typeface="Calibri"/>
              </a:rPr>
              <a:t>topic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20">
                <a:solidFill>
                  <a:srgbClr val="FFFFFF"/>
                </a:solidFill>
                <a:latin typeface="Calibri"/>
                <a:cs typeface="Calibri"/>
              </a:rPr>
              <a:t>modeling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endParaRPr sz="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900" spc="105">
                <a:solidFill>
                  <a:srgbClr val="FFFFFF"/>
                </a:solidFill>
                <a:latin typeface="Calibri"/>
                <a:cs typeface="Calibri"/>
              </a:rPr>
              <a:t>sentiment</a:t>
            </a:r>
            <a:r>
              <a:rPr dirty="0" sz="90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80">
                <a:solidFill>
                  <a:srgbClr val="FFFFFF"/>
                </a:solidFill>
                <a:latin typeface="Calibri"/>
                <a:cs typeface="Calibri"/>
              </a:rPr>
              <a:t>classiﬁcation</a:t>
            </a:r>
            <a:endParaRPr sz="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900" spc="95">
                <a:solidFill>
                  <a:srgbClr val="FFFFFF"/>
                </a:solidFill>
                <a:latin typeface="Calibri"/>
                <a:cs typeface="Calibri"/>
              </a:rPr>
              <a:t>Analyze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95">
                <a:solidFill>
                  <a:srgbClr val="FFFFFF"/>
                </a:solidFill>
                <a:latin typeface="Calibri"/>
                <a:cs typeface="Calibri"/>
              </a:rPr>
              <a:t>temporal</a:t>
            </a:r>
            <a:r>
              <a:rPr dirty="0" sz="90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80">
                <a:solidFill>
                  <a:srgbClr val="FFFFFF"/>
                </a:solidFill>
                <a:latin typeface="Calibri"/>
                <a:cs typeface="Calibri"/>
              </a:rPr>
              <a:t>evolution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35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endParaRPr sz="900">
              <a:latin typeface="Calibri"/>
              <a:cs typeface="Calibri"/>
            </a:endParaRPr>
          </a:p>
          <a:p>
            <a:pPr marL="12700" marR="247015">
              <a:lnSpc>
                <a:spcPct val="108800"/>
              </a:lnSpc>
              <a:spcBef>
                <a:spcPts val="25"/>
              </a:spcBef>
            </a:pPr>
            <a:r>
              <a:rPr dirty="0" sz="900" spc="100">
                <a:solidFill>
                  <a:srgbClr val="FFFFFF"/>
                </a:solidFill>
                <a:latin typeface="Calibri"/>
                <a:cs typeface="Calibri"/>
              </a:rPr>
              <a:t>public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5">
                <a:solidFill>
                  <a:srgbClr val="FFFFFF"/>
                </a:solidFill>
                <a:latin typeface="Calibri"/>
                <a:cs typeface="Calibri"/>
              </a:rPr>
              <a:t>sentiment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2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90">
                <a:solidFill>
                  <a:srgbClr val="FFFFFF"/>
                </a:solidFill>
                <a:latin typeface="Calibri"/>
                <a:cs typeface="Calibri"/>
              </a:rPr>
              <a:t>topics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35">
                <a:solidFill>
                  <a:srgbClr val="FFFFFF"/>
                </a:solidFill>
                <a:latin typeface="Calibri"/>
                <a:cs typeface="Calibri"/>
              </a:rPr>
              <a:t>of </a:t>
            </a:r>
            <a:r>
              <a:rPr dirty="0" sz="900" spc="85">
                <a:solidFill>
                  <a:srgbClr val="FFFFFF"/>
                </a:solidFill>
                <a:latin typeface="Calibri"/>
                <a:cs typeface="Calibri"/>
              </a:rPr>
              <a:t>discussion</a:t>
            </a:r>
            <a:endParaRPr sz="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900" spc="85">
                <a:solidFill>
                  <a:srgbClr val="FFFFFF"/>
                </a:solidFill>
                <a:latin typeface="Calibri"/>
                <a:cs typeface="Calibri"/>
              </a:rPr>
              <a:t>Investigate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2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dirty="0" sz="90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6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90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90">
                <a:solidFill>
                  <a:srgbClr val="FFFFFF"/>
                </a:solidFill>
                <a:latin typeface="Calibri"/>
                <a:cs typeface="Calibri"/>
              </a:rPr>
              <a:t>public</a:t>
            </a:r>
            <a:endParaRPr sz="900">
              <a:latin typeface="Calibri"/>
              <a:cs typeface="Calibri"/>
            </a:endParaRPr>
          </a:p>
          <a:p>
            <a:pPr marL="12700" marR="5080">
              <a:lnSpc>
                <a:spcPct val="108800"/>
              </a:lnSpc>
              <a:spcBef>
                <a:spcPts val="25"/>
              </a:spcBef>
            </a:pPr>
            <a:r>
              <a:rPr dirty="0" sz="900" spc="105">
                <a:solidFill>
                  <a:srgbClr val="FFFFFF"/>
                </a:solidFill>
                <a:latin typeface="Calibri"/>
                <a:cs typeface="Calibri"/>
              </a:rPr>
              <a:t>sentiment</a:t>
            </a:r>
            <a:r>
              <a:rPr dirty="0" sz="900" spc="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3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90">
                <a:solidFill>
                  <a:srgbClr val="FFFFFF"/>
                </a:solidFill>
                <a:latin typeface="Calibri"/>
                <a:cs typeface="Calibri"/>
              </a:rPr>
              <a:t>topics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6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85">
                <a:solidFill>
                  <a:srgbClr val="FFFFFF"/>
                </a:solidFill>
                <a:latin typeface="Calibri"/>
                <a:cs typeface="Calibri"/>
              </a:rPr>
              <a:t>discussion </a:t>
            </a:r>
            <a:r>
              <a:rPr dirty="0" sz="900" spc="114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0">
                <a:solidFill>
                  <a:srgbClr val="FFFFFF"/>
                </a:solidFill>
                <a:latin typeface="Calibri"/>
                <a:cs typeface="Calibri"/>
              </a:rPr>
              <a:t>public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95">
                <a:solidFill>
                  <a:srgbClr val="FFFFFF"/>
                </a:solidFill>
                <a:latin typeface="Calibri"/>
                <a:cs typeface="Calibri"/>
              </a:rPr>
              <a:t>health</a:t>
            </a:r>
            <a:r>
              <a:rPr dirty="0" sz="90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00" spc="105">
                <a:solidFill>
                  <a:srgbClr val="FFFFFF"/>
                </a:solidFill>
                <a:latin typeface="Calibri"/>
                <a:cs typeface="Calibri"/>
              </a:rPr>
              <a:t>outcomes</a:t>
            </a:r>
            <a:endParaRPr sz="900">
              <a:latin typeface="Calibri"/>
              <a:cs typeface="Calibri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15" y="8"/>
            <a:ext cx="2922611" cy="328793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1511" y="0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5845213" y="0"/>
                </a:moveTo>
                <a:lnTo>
                  <a:pt x="5453367" y="0"/>
                </a:lnTo>
                <a:lnTo>
                  <a:pt x="5453367" y="391160"/>
                </a:lnTo>
                <a:lnTo>
                  <a:pt x="5453367" y="2895600"/>
                </a:lnTo>
                <a:lnTo>
                  <a:pt x="3865029" y="2895600"/>
                </a:lnTo>
                <a:lnTo>
                  <a:pt x="3865029" y="2894457"/>
                </a:lnTo>
                <a:lnTo>
                  <a:pt x="1980222" y="2894457"/>
                </a:lnTo>
                <a:lnTo>
                  <a:pt x="1980222" y="2895600"/>
                </a:lnTo>
                <a:lnTo>
                  <a:pt x="391858" y="2895600"/>
                </a:lnTo>
                <a:lnTo>
                  <a:pt x="391858" y="391160"/>
                </a:lnTo>
                <a:lnTo>
                  <a:pt x="1980222" y="391160"/>
                </a:lnTo>
                <a:lnTo>
                  <a:pt x="1980222" y="392595"/>
                </a:lnTo>
                <a:lnTo>
                  <a:pt x="3865029" y="392595"/>
                </a:lnTo>
                <a:lnTo>
                  <a:pt x="3865029" y="391160"/>
                </a:lnTo>
                <a:lnTo>
                  <a:pt x="5453367" y="391160"/>
                </a:lnTo>
                <a:lnTo>
                  <a:pt x="5453367" y="0"/>
                </a:lnTo>
                <a:lnTo>
                  <a:pt x="3776573" y="0"/>
                </a:lnTo>
                <a:lnTo>
                  <a:pt x="2068664" y="25"/>
                </a:lnTo>
                <a:lnTo>
                  <a:pt x="0" y="0"/>
                </a:lnTo>
                <a:lnTo>
                  <a:pt x="0" y="391160"/>
                </a:lnTo>
                <a:lnTo>
                  <a:pt x="0" y="2895600"/>
                </a:lnTo>
                <a:lnTo>
                  <a:pt x="0" y="3288030"/>
                </a:lnTo>
                <a:lnTo>
                  <a:pt x="2068664" y="3288030"/>
                </a:lnTo>
                <a:lnTo>
                  <a:pt x="2068664" y="3287014"/>
                </a:lnTo>
                <a:lnTo>
                  <a:pt x="3776573" y="3287014"/>
                </a:lnTo>
                <a:lnTo>
                  <a:pt x="3776573" y="3288030"/>
                </a:lnTo>
                <a:lnTo>
                  <a:pt x="5845213" y="3288030"/>
                </a:lnTo>
                <a:lnTo>
                  <a:pt x="5845213" y="2895600"/>
                </a:lnTo>
                <a:lnTo>
                  <a:pt x="5845213" y="391160"/>
                </a:lnTo>
                <a:lnTo>
                  <a:pt x="584521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63196" rIns="0" bIns="0" rtlCol="0" vert="horz">
            <a:spAutoFit/>
          </a:bodyPr>
          <a:lstStyle/>
          <a:p>
            <a:pPr marL="1162050">
              <a:lnSpc>
                <a:spcPct val="100000"/>
              </a:lnSpc>
              <a:spcBef>
                <a:spcPts val="105"/>
              </a:spcBef>
            </a:pPr>
            <a:r>
              <a:rPr dirty="0" spc="-10"/>
              <a:t>Conclusion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1290686" y="1480085"/>
            <a:ext cx="3263900" cy="955040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algn="ctr" marL="12065" marR="5080">
              <a:lnSpc>
                <a:spcPct val="102600"/>
              </a:lnSpc>
              <a:spcBef>
                <a:spcPts val="85"/>
              </a:spcBef>
            </a:pPr>
            <a:r>
              <a:rPr dirty="0" sz="850" spc="85">
                <a:latin typeface="Calibri"/>
                <a:cs typeface="Calibri"/>
              </a:rPr>
              <a:t>In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105">
                <a:latin typeface="Calibri"/>
                <a:cs typeface="Calibri"/>
              </a:rPr>
              <a:t>summary,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90">
                <a:latin typeface="Calibri"/>
                <a:cs typeface="Calibri"/>
              </a:rPr>
              <a:t>the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70">
                <a:latin typeface="Calibri"/>
                <a:cs typeface="Calibri"/>
              </a:rPr>
              <a:t>utilization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55">
                <a:latin typeface="Calibri"/>
                <a:cs typeface="Calibri"/>
              </a:rPr>
              <a:t>of </a:t>
            </a:r>
            <a:r>
              <a:rPr dirty="0" sz="850" spc="150" b="1">
                <a:latin typeface="Calibri"/>
                <a:cs typeface="Calibri"/>
              </a:rPr>
              <a:t>NLP</a:t>
            </a:r>
            <a:r>
              <a:rPr dirty="0" sz="850" spc="40" b="1">
                <a:latin typeface="Calibri"/>
                <a:cs typeface="Calibri"/>
              </a:rPr>
              <a:t> </a:t>
            </a:r>
            <a:r>
              <a:rPr dirty="0" sz="850" spc="114">
                <a:latin typeface="Calibri"/>
                <a:cs typeface="Calibri"/>
              </a:rPr>
              <a:t>and</a:t>
            </a:r>
            <a:r>
              <a:rPr dirty="0" sz="850" spc="60">
                <a:latin typeface="Calibri"/>
                <a:cs typeface="Calibri"/>
              </a:rPr>
              <a:t> </a:t>
            </a:r>
            <a:r>
              <a:rPr dirty="0" sz="850" spc="110" b="1">
                <a:latin typeface="Calibri"/>
                <a:cs typeface="Calibri"/>
              </a:rPr>
              <a:t>LSTM</a:t>
            </a:r>
            <a:r>
              <a:rPr dirty="0" sz="850" spc="55" b="1">
                <a:latin typeface="Calibri"/>
                <a:cs typeface="Calibri"/>
              </a:rPr>
              <a:t> </a:t>
            </a:r>
            <a:r>
              <a:rPr dirty="0" sz="850" spc="85" b="1">
                <a:latin typeface="Calibri"/>
                <a:cs typeface="Calibri"/>
              </a:rPr>
              <a:t>recurrent </a:t>
            </a:r>
            <a:r>
              <a:rPr dirty="0" sz="850" spc="90" b="1">
                <a:latin typeface="Calibri"/>
                <a:cs typeface="Calibri"/>
              </a:rPr>
              <a:t>neural</a:t>
            </a:r>
            <a:r>
              <a:rPr dirty="0" sz="850" spc="60" b="1">
                <a:latin typeface="Calibri"/>
                <a:cs typeface="Calibri"/>
              </a:rPr>
              <a:t> </a:t>
            </a:r>
            <a:r>
              <a:rPr dirty="0" sz="850" spc="100" b="1">
                <a:latin typeface="Calibri"/>
                <a:cs typeface="Calibri"/>
              </a:rPr>
              <a:t>networks</a:t>
            </a:r>
            <a:r>
              <a:rPr dirty="0" sz="850" spc="45" b="1">
                <a:latin typeface="Calibri"/>
                <a:cs typeface="Calibri"/>
              </a:rPr>
              <a:t> </a:t>
            </a:r>
            <a:r>
              <a:rPr dirty="0" sz="850" spc="100">
                <a:latin typeface="Calibri"/>
                <a:cs typeface="Calibri"/>
              </a:rPr>
              <a:t>has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105">
                <a:latin typeface="Calibri"/>
                <a:cs typeface="Calibri"/>
              </a:rPr>
              <a:t>shed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85">
                <a:latin typeface="Calibri"/>
                <a:cs typeface="Calibri"/>
              </a:rPr>
              <a:t>light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110">
                <a:latin typeface="Calibri"/>
                <a:cs typeface="Calibri"/>
              </a:rPr>
              <a:t>on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90">
                <a:latin typeface="Calibri"/>
                <a:cs typeface="Calibri"/>
              </a:rPr>
              <a:t>the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70">
                <a:latin typeface="Calibri"/>
                <a:cs typeface="Calibri"/>
              </a:rPr>
              <a:t>prevailing </a:t>
            </a:r>
            <a:r>
              <a:rPr dirty="0" sz="850" spc="100">
                <a:latin typeface="Calibri"/>
                <a:cs typeface="Calibri"/>
              </a:rPr>
              <a:t>sentiments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114">
                <a:latin typeface="Calibri"/>
                <a:cs typeface="Calibri"/>
              </a:rPr>
              <a:t>and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90">
                <a:latin typeface="Calibri"/>
                <a:cs typeface="Calibri"/>
              </a:rPr>
              <a:t>subjects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85">
                <a:latin typeface="Calibri"/>
                <a:cs typeface="Calibri"/>
              </a:rPr>
              <a:t>explored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80">
                <a:latin typeface="Calibri"/>
                <a:cs typeface="Calibri"/>
              </a:rPr>
              <a:t>in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85">
                <a:latin typeface="Calibri"/>
                <a:cs typeface="Calibri"/>
              </a:rPr>
              <a:t>online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80">
                <a:latin typeface="Calibri"/>
                <a:cs typeface="Calibri"/>
              </a:rPr>
              <a:t>discussions </a:t>
            </a:r>
            <a:r>
              <a:rPr dirty="0" sz="850" spc="95">
                <a:latin typeface="Calibri"/>
                <a:cs typeface="Calibri"/>
              </a:rPr>
              <a:t>pertaining</a:t>
            </a:r>
            <a:r>
              <a:rPr dirty="0" sz="850" spc="35">
                <a:latin typeface="Calibri"/>
                <a:cs typeface="Calibri"/>
              </a:rPr>
              <a:t> </a:t>
            </a:r>
            <a:r>
              <a:rPr dirty="0" sz="850" spc="65">
                <a:latin typeface="Calibri"/>
                <a:cs typeface="Calibri"/>
              </a:rPr>
              <a:t>to</a:t>
            </a:r>
            <a:r>
              <a:rPr dirty="0" sz="850" spc="35">
                <a:latin typeface="Calibri"/>
                <a:cs typeface="Calibri"/>
              </a:rPr>
              <a:t> </a:t>
            </a:r>
            <a:r>
              <a:rPr dirty="0" sz="850" spc="110">
                <a:latin typeface="Calibri"/>
                <a:cs typeface="Calibri"/>
              </a:rPr>
              <a:t>COVID-</a:t>
            </a:r>
            <a:r>
              <a:rPr dirty="0" sz="850">
                <a:latin typeface="Calibri"/>
                <a:cs typeface="Calibri"/>
              </a:rPr>
              <a:t>19.</a:t>
            </a:r>
            <a:r>
              <a:rPr dirty="0" sz="850" spc="35">
                <a:latin typeface="Calibri"/>
                <a:cs typeface="Calibri"/>
              </a:rPr>
              <a:t> </a:t>
            </a:r>
            <a:r>
              <a:rPr dirty="0" sz="850" spc="130">
                <a:latin typeface="Calibri"/>
                <a:cs typeface="Calibri"/>
              </a:rPr>
              <a:t>By</a:t>
            </a:r>
            <a:r>
              <a:rPr dirty="0" sz="850" spc="35">
                <a:latin typeface="Calibri"/>
                <a:cs typeface="Calibri"/>
              </a:rPr>
              <a:t> </a:t>
            </a:r>
            <a:r>
              <a:rPr dirty="0" sz="850" spc="90">
                <a:latin typeface="Calibri"/>
                <a:cs typeface="Calibri"/>
              </a:rPr>
              <a:t>providing</a:t>
            </a:r>
            <a:r>
              <a:rPr dirty="0" sz="850" spc="35">
                <a:latin typeface="Calibri"/>
                <a:cs typeface="Calibri"/>
              </a:rPr>
              <a:t> </a:t>
            </a:r>
            <a:r>
              <a:rPr dirty="0" sz="850" spc="80">
                <a:latin typeface="Calibri"/>
                <a:cs typeface="Calibri"/>
              </a:rPr>
              <a:t>insightful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75">
                <a:latin typeface="Calibri"/>
                <a:cs typeface="Calibri"/>
              </a:rPr>
              <a:t>information </a:t>
            </a:r>
            <a:r>
              <a:rPr dirty="0" sz="850" spc="85">
                <a:latin typeface="Calibri"/>
                <a:cs typeface="Calibri"/>
              </a:rPr>
              <a:t>that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110">
                <a:latin typeface="Calibri"/>
                <a:cs typeface="Calibri"/>
              </a:rPr>
              <a:t>can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110">
                <a:latin typeface="Calibri"/>
                <a:cs typeface="Calibri"/>
              </a:rPr>
              <a:t>be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70">
                <a:latin typeface="Calibri"/>
                <a:cs typeface="Calibri"/>
              </a:rPr>
              <a:t>utilized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65">
                <a:latin typeface="Calibri"/>
                <a:cs typeface="Calibri"/>
              </a:rPr>
              <a:t>to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85">
                <a:latin typeface="Calibri"/>
                <a:cs typeface="Calibri"/>
              </a:rPr>
              <a:t>inform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95">
                <a:latin typeface="Calibri"/>
                <a:cs typeface="Calibri"/>
              </a:rPr>
              <a:t>public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85">
                <a:latin typeface="Calibri"/>
                <a:cs typeface="Calibri"/>
              </a:rPr>
              <a:t>health</a:t>
            </a:r>
            <a:r>
              <a:rPr dirty="0" sz="850" spc="40">
                <a:latin typeface="Calibri"/>
                <a:cs typeface="Calibri"/>
              </a:rPr>
              <a:t> </a:t>
            </a:r>
            <a:r>
              <a:rPr dirty="0" sz="850" spc="70">
                <a:latin typeface="Calibri"/>
                <a:cs typeface="Calibri"/>
              </a:rPr>
              <a:t>strategies,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50">
                <a:latin typeface="Calibri"/>
                <a:cs typeface="Calibri"/>
              </a:rPr>
              <a:t>crisis </a:t>
            </a:r>
            <a:r>
              <a:rPr dirty="0" sz="850" spc="100">
                <a:latin typeface="Calibri"/>
                <a:cs typeface="Calibri"/>
              </a:rPr>
              <a:t>communication,</a:t>
            </a:r>
            <a:r>
              <a:rPr dirty="0" sz="850" spc="50">
                <a:latin typeface="Calibri"/>
                <a:cs typeface="Calibri"/>
              </a:rPr>
              <a:t> </a:t>
            </a:r>
            <a:r>
              <a:rPr dirty="0" sz="850" spc="114">
                <a:latin typeface="Calibri"/>
                <a:cs typeface="Calibri"/>
              </a:rPr>
              <a:t>and</a:t>
            </a:r>
            <a:r>
              <a:rPr dirty="0" sz="850" spc="55">
                <a:latin typeface="Calibri"/>
                <a:cs typeface="Calibri"/>
              </a:rPr>
              <a:t> </a:t>
            </a:r>
            <a:r>
              <a:rPr dirty="0" sz="850" spc="75">
                <a:latin typeface="Calibri"/>
                <a:cs typeface="Calibri"/>
              </a:rPr>
              <a:t>policy-</a:t>
            </a:r>
            <a:r>
              <a:rPr dirty="0" sz="850" spc="105">
                <a:latin typeface="Calibri"/>
                <a:cs typeface="Calibri"/>
              </a:rPr>
              <a:t>making,</a:t>
            </a:r>
            <a:r>
              <a:rPr dirty="0" sz="850" spc="55">
                <a:latin typeface="Calibri"/>
                <a:cs typeface="Calibri"/>
              </a:rPr>
              <a:t> </a:t>
            </a:r>
            <a:r>
              <a:rPr dirty="0" sz="850" spc="75">
                <a:latin typeface="Calibri"/>
                <a:cs typeface="Calibri"/>
              </a:rPr>
              <a:t>this</a:t>
            </a:r>
            <a:r>
              <a:rPr dirty="0" sz="850" spc="50">
                <a:latin typeface="Calibri"/>
                <a:cs typeface="Calibri"/>
              </a:rPr>
              <a:t> </a:t>
            </a:r>
            <a:r>
              <a:rPr dirty="0" sz="850" spc="75">
                <a:latin typeface="Calibri"/>
                <a:cs typeface="Calibri"/>
              </a:rPr>
              <a:t>analysis</a:t>
            </a:r>
            <a:r>
              <a:rPr dirty="0" sz="850" spc="55">
                <a:latin typeface="Calibri"/>
                <a:cs typeface="Calibri"/>
              </a:rPr>
              <a:t> </a:t>
            </a:r>
            <a:r>
              <a:rPr dirty="0" sz="850" spc="95">
                <a:latin typeface="Calibri"/>
                <a:cs typeface="Calibri"/>
              </a:rPr>
              <a:t>enhances </a:t>
            </a:r>
            <a:r>
              <a:rPr dirty="0" sz="850" spc="85">
                <a:latin typeface="Calibri"/>
                <a:cs typeface="Calibri"/>
              </a:rPr>
              <a:t>our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105">
                <a:latin typeface="Calibri"/>
                <a:cs typeface="Calibri"/>
              </a:rPr>
              <a:t>comprehension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60">
                <a:latin typeface="Calibri"/>
                <a:cs typeface="Calibri"/>
              </a:rPr>
              <a:t>of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90">
                <a:latin typeface="Calibri"/>
                <a:cs typeface="Calibri"/>
              </a:rPr>
              <a:t>the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100">
                <a:latin typeface="Calibri"/>
                <a:cs typeface="Calibri"/>
              </a:rPr>
              <a:t>pandemic's</a:t>
            </a:r>
            <a:r>
              <a:rPr dirty="0" sz="850" spc="45">
                <a:latin typeface="Calibri"/>
                <a:cs typeface="Calibri"/>
              </a:rPr>
              <a:t> </a:t>
            </a:r>
            <a:r>
              <a:rPr dirty="0" sz="850" spc="75">
                <a:latin typeface="Calibri"/>
                <a:cs typeface="Calibri"/>
              </a:rPr>
              <a:t>ramiﬁcations.</a:t>
            </a:r>
            <a:endParaRPr sz="8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5845240" y="0"/>
                </a:moveTo>
                <a:lnTo>
                  <a:pt x="0" y="0"/>
                </a:lnTo>
                <a:lnTo>
                  <a:pt x="0" y="3287938"/>
                </a:lnTo>
                <a:lnTo>
                  <a:pt x="5845240" y="3287938"/>
                </a:lnTo>
                <a:lnTo>
                  <a:pt x="584524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50823" y="1282405"/>
            <a:ext cx="3459479" cy="75438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4750">
                <a:solidFill>
                  <a:srgbClr val="FFFFFF"/>
                </a:solidFill>
              </a:rPr>
              <a:t>Thanks</a:t>
            </a:r>
            <a:r>
              <a:rPr dirty="0" sz="4750" spc="-170">
                <a:solidFill>
                  <a:srgbClr val="FFFFFF"/>
                </a:solidFill>
              </a:rPr>
              <a:t> </a:t>
            </a:r>
            <a:r>
              <a:rPr dirty="0" sz="4750" spc="-85">
                <a:solidFill>
                  <a:srgbClr val="FFFFFF"/>
                </a:solidFill>
              </a:rPr>
              <a:t>You!</a:t>
            </a:r>
            <a:endParaRPr sz="475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945805" y="703638"/>
            <a:ext cx="2461895" cy="177927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45720" marR="927100" indent="-33655">
              <a:lnSpc>
                <a:spcPct val="151400"/>
              </a:lnSpc>
              <a:spcBef>
                <a:spcPts val="95"/>
              </a:spcBef>
            </a:pPr>
            <a:r>
              <a:rPr dirty="0" sz="950" spc="120" b="1">
                <a:solidFill>
                  <a:srgbClr val="FFFFFF"/>
                </a:solidFill>
                <a:latin typeface="Calibri"/>
                <a:cs typeface="Calibri"/>
              </a:rPr>
              <a:t>INTRODUCTION </a:t>
            </a:r>
            <a:r>
              <a:rPr dirty="0" sz="950" spc="105" b="1">
                <a:solidFill>
                  <a:srgbClr val="FFFFFF"/>
                </a:solidFill>
                <a:latin typeface="Calibri"/>
                <a:cs typeface="Calibri"/>
              </a:rPr>
              <a:t>MOTIVATION/PURPOSE </a:t>
            </a:r>
            <a:r>
              <a:rPr dirty="0" sz="950" spc="120" b="1">
                <a:solidFill>
                  <a:srgbClr val="FFFFFF"/>
                </a:solidFill>
                <a:latin typeface="Calibri"/>
                <a:cs typeface="Calibri"/>
              </a:rPr>
              <a:t>CONTRIBUTION</a:t>
            </a:r>
            <a:endParaRPr sz="950">
              <a:latin typeface="Calibri"/>
              <a:cs typeface="Calibri"/>
            </a:endParaRPr>
          </a:p>
          <a:p>
            <a:pPr marL="45720" marR="5080">
              <a:lnSpc>
                <a:spcPct val="151400"/>
              </a:lnSpc>
            </a:pPr>
            <a:r>
              <a:rPr dirty="0" sz="950" spc="140" b="1">
                <a:solidFill>
                  <a:srgbClr val="FFFFFF"/>
                </a:solidFill>
                <a:latin typeface="Calibri"/>
                <a:cs typeface="Calibri"/>
              </a:rPr>
              <a:t>METHODOLOGIES</a:t>
            </a:r>
            <a:r>
              <a:rPr dirty="0" sz="950" spc="8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50" spc="155" b="1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950" spc="8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50" spc="125" b="1">
                <a:solidFill>
                  <a:srgbClr val="FFFFFF"/>
                </a:solidFill>
                <a:latin typeface="Calibri"/>
                <a:cs typeface="Calibri"/>
              </a:rPr>
              <a:t>EXPERIMENTS RESULT</a:t>
            </a:r>
            <a:endParaRPr sz="950">
              <a:latin typeface="Calibri"/>
              <a:cs typeface="Calibri"/>
            </a:endParaRPr>
          </a:p>
          <a:p>
            <a:pPr marL="45720" marR="1445895">
              <a:lnSpc>
                <a:spcPct val="151400"/>
              </a:lnSpc>
            </a:pPr>
            <a:r>
              <a:rPr dirty="0" sz="950" spc="90" b="1">
                <a:solidFill>
                  <a:srgbClr val="FFFFFF"/>
                </a:solidFill>
                <a:latin typeface="Calibri"/>
                <a:cs typeface="Calibri"/>
              </a:rPr>
              <a:t>LIMITATIONS </a:t>
            </a:r>
            <a:r>
              <a:rPr dirty="0" sz="950" spc="135" b="1">
                <a:solidFill>
                  <a:srgbClr val="FFFFFF"/>
                </a:solidFill>
                <a:latin typeface="Calibri"/>
                <a:cs typeface="Calibri"/>
              </a:rPr>
              <a:t>FUTURE</a:t>
            </a:r>
            <a:r>
              <a:rPr dirty="0" sz="950" spc="60" b="1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950" spc="150" b="1">
                <a:solidFill>
                  <a:srgbClr val="FFFFFF"/>
                </a:solidFill>
                <a:latin typeface="Calibri"/>
                <a:cs typeface="Calibri"/>
              </a:rPr>
              <a:t>WORK </a:t>
            </a:r>
            <a:r>
              <a:rPr dirty="0" sz="950" spc="135" b="1">
                <a:solidFill>
                  <a:srgbClr val="FFFFFF"/>
                </a:solidFill>
                <a:latin typeface="Calibri"/>
                <a:cs typeface="Calibri"/>
              </a:rPr>
              <a:t>CONCLUSION</a:t>
            </a:r>
            <a:endParaRPr sz="950">
              <a:latin typeface="Calibri"/>
              <a:cs typeface="Calibri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2888" y="344501"/>
            <a:ext cx="2027565" cy="25999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39117" y="359926"/>
            <a:ext cx="2764790" cy="560705"/>
          </a:xfrm>
          <a:prstGeom prst="rect"/>
          <a:solidFill>
            <a:srgbClr val="000000"/>
          </a:solidFill>
        </p:spPr>
        <p:txBody>
          <a:bodyPr wrap="square" lIns="0" tIns="79375" rIns="0" bIns="0" rtlCol="0" vert="horz">
            <a:spAutoFit/>
          </a:bodyPr>
          <a:lstStyle/>
          <a:p>
            <a:pPr marL="675005">
              <a:lnSpc>
                <a:spcPct val="100000"/>
              </a:lnSpc>
              <a:spcBef>
                <a:spcPts val="625"/>
              </a:spcBef>
            </a:pPr>
            <a:r>
              <a:rPr dirty="0" sz="1850" spc="-10">
                <a:solidFill>
                  <a:srgbClr val="FFFFFF"/>
                </a:solidFill>
              </a:rPr>
              <a:t>Introduction</a:t>
            </a:r>
            <a:endParaRPr sz="1850"/>
          </a:p>
        </p:txBody>
      </p:sp>
      <p:sp>
        <p:nvSpPr>
          <p:cNvPr id="3" name="object 3" descr=""/>
          <p:cNvSpPr txBox="1"/>
          <p:nvPr/>
        </p:nvSpPr>
        <p:spPr>
          <a:xfrm>
            <a:off x="2985840" y="1045442"/>
            <a:ext cx="2458720" cy="12922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12700" marR="5080">
              <a:lnSpc>
                <a:spcPct val="115500"/>
              </a:lnSpc>
              <a:spcBef>
                <a:spcPts val="95"/>
              </a:spcBef>
            </a:pPr>
            <a:r>
              <a:rPr dirty="0" sz="800" spc="80">
                <a:latin typeface="Calibri"/>
                <a:cs typeface="Calibri"/>
              </a:rPr>
              <a:t>The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95">
                <a:latin typeface="Calibri"/>
                <a:cs typeface="Calibri"/>
              </a:rPr>
              <a:t>emergence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>
                <a:latin typeface="Calibri"/>
                <a:cs typeface="Calibri"/>
              </a:rPr>
              <a:t>of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80">
                <a:latin typeface="Calibri"/>
                <a:cs typeface="Calibri"/>
              </a:rPr>
              <a:t>the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95">
                <a:latin typeface="Calibri"/>
                <a:cs typeface="Calibri"/>
              </a:rPr>
              <a:t>new</a:t>
            </a:r>
            <a:r>
              <a:rPr dirty="0" sz="800" spc="60">
                <a:latin typeface="Calibri"/>
                <a:cs typeface="Calibri"/>
              </a:rPr>
              <a:t> </a:t>
            </a:r>
            <a:r>
              <a:rPr dirty="0" sz="800" spc="75" b="1">
                <a:latin typeface="Calibri"/>
                <a:cs typeface="Calibri"/>
              </a:rPr>
              <a:t>coronavirus</a:t>
            </a:r>
            <a:r>
              <a:rPr dirty="0" sz="800" spc="60" b="1">
                <a:latin typeface="Calibri"/>
                <a:cs typeface="Calibri"/>
              </a:rPr>
              <a:t> </a:t>
            </a:r>
            <a:r>
              <a:rPr dirty="0" sz="800" spc="70" b="1">
                <a:latin typeface="Calibri"/>
                <a:cs typeface="Calibri"/>
              </a:rPr>
              <a:t>(COVID- </a:t>
            </a:r>
            <a:r>
              <a:rPr dirty="0" sz="800" b="1">
                <a:latin typeface="Calibri"/>
                <a:cs typeface="Calibri"/>
              </a:rPr>
              <a:t>19)</a:t>
            </a:r>
            <a:r>
              <a:rPr dirty="0" sz="800" spc="40" b="1">
                <a:latin typeface="Calibri"/>
                <a:cs typeface="Calibri"/>
              </a:rPr>
              <a:t> </a:t>
            </a:r>
            <a:r>
              <a:rPr dirty="0" sz="800" spc="85">
                <a:latin typeface="Calibri"/>
                <a:cs typeface="Calibri"/>
              </a:rPr>
              <a:t>has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65">
                <a:latin typeface="Calibri"/>
                <a:cs typeface="Calibri"/>
              </a:rPr>
              <a:t>incited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75">
                <a:latin typeface="Calibri"/>
                <a:cs typeface="Calibri"/>
              </a:rPr>
              <a:t>widespread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65">
                <a:latin typeface="Calibri"/>
                <a:cs typeface="Calibri"/>
              </a:rPr>
              <a:t>internet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50">
                <a:latin typeface="Calibri"/>
                <a:cs typeface="Calibri"/>
              </a:rPr>
              <a:t>discourse. </a:t>
            </a:r>
            <a:r>
              <a:rPr dirty="0" sz="800" spc="65">
                <a:latin typeface="Calibri"/>
                <a:cs typeface="Calibri"/>
              </a:rPr>
              <a:t>This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65">
                <a:latin typeface="Calibri"/>
                <a:cs typeface="Calibri"/>
              </a:rPr>
              <a:t>lecture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80">
                <a:latin typeface="Calibri"/>
                <a:cs typeface="Calibri"/>
              </a:rPr>
              <a:t>examines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80">
                <a:latin typeface="Calibri"/>
                <a:cs typeface="Calibri"/>
              </a:rPr>
              <a:t>the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70">
                <a:latin typeface="Calibri"/>
                <a:cs typeface="Calibri"/>
              </a:rPr>
              <a:t>application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>
                <a:latin typeface="Calibri"/>
                <a:cs typeface="Calibri"/>
              </a:rPr>
              <a:t>of</a:t>
            </a:r>
            <a:r>
              <a:rPr dirty="0" sz="800" spc="60">
                <a:latin typeface="Calibri"/>
                <a:cs typeface="Calibri"/>
              </a:rPr>
              <a:t> </a:t>
            </a:r>
            <a:r>
              <a:rPr dirty="0" sz="800" spc="70" b="1">
                <a:latin typeface="Calibri"/>
                <a:cs typeface="Calibri"/>
              </a:rPr>
              <a:t>LSTM </a:t>
            </a:r>
            <a:r>
              <a:rPr dirty="0" sz="800" spc="75" b="1">
                <a:latin typeface="Calibri"/>
                <a:cs typeface="Calibri"/>
              </a:rPr>
              <a:t>recurrent neural </a:t>
            </a:r>
            <a:r>
              <a:rPr dirty="0" sz="800" spc="80" b="1">
                <a:latin typeface="Calibri"/>
                <a:cs typeface="Calibri"/>
              </a:rPr>
              <a:t>networks</a:t>
            </a:r>
            <a:r>
              <a:rPr dirty="0" sz="800" spc="65" b="1">
                <a:latin typeface="Calibri"/>
                <a:cs typeface="Calibri"/>
              </a:rPr>
              <a:t> </a:t>
            </a:r>
            <a:r>
              <a:rPr dirty="0" sz="800">
                <a:latin typeface="Calibri"/>
                <a:cs typeface="Calibri"/>
              </a:rPr>
              <a:t>for</a:t>
            </a:r>
            <a:r>
              <a:rPr dirty="0" sz="800" spc="65">
                <a:latin typeface="Calibri"/>
                <a:cs typeface="Calibri"/>
              </a:rPr>
              <a:t> </a:t>
            </a:r>
            <a:r>
              <a:rPr dirty="0" sz="800" spc="75">
                <a:latin typeface="Calibri"/>
                <a:cs typeface="Calibri"/>
              </a:rPr>
              <a:t>sentiment</a:t>
            </a:r>
            <a:r>
              <a:rPr dirty="0" sz="800" spc="500">
                <a:latin typeface="Calibri"/>
                <a:cs typeface="Calibri"/>
              </a:rPr>
              <a:t> </a:t>
            </a:r>
            <a:r>
              <a:rPr dirty="0" sz="800" spc="60">
                <a:latin typeface="Calibri"/>
                <a:cs typeface="Calibri"/>
              </a:rPr>
              <a:t>analysis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95">
                <a:latin typeface="Calibri"/>
                <a:cs typeface="Calibri"/>
              </a:rPr>
              <a:t>and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75">
                <a:latin typeface="Calibri"/>
                <a:cs typeface="Calibri"/>
              </a:rPr>
              <a:t>subject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70">
                <a:latin typeface="Calibri"/>
                <a:cs typeface="Calibri"/>
              </a:rPr>
              <a:t>identiﬁcation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65">
                <a:latin typeface="Calibri"/>
                <a:cs typeface="Calibri"/>
              </a:rPr>
              <a:t>in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40">
                <a:latin typeface="Calibri"/>
                <a:cs typeface="Calibri"/>
              </a:rPr>
              <a:t>talks, </a:t>
            </a:r>
            <a:r>
              <a:rPr dirty="0" sz="800" spc="65">
                <a:latin typeface="Calibri"/>
                <a:cs typeface="Calibri"/>
              </a:rPr>
              <a:t>utilizing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65">
                <a:latin typeface="Calibri"/>
                <a:cs typeface="Calibri"/>
              </a:rPr>
              <a:t>natural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100">
                <a:latin typeface="Calibri"/>
                <a:cs typeface="Calibri"/>
              </a:rPr>
              <a:t>language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80">
                <a:latin typeface="Calibri"/>
                <a:cs typeface="Calibri"/>
              </a:rPr>
              <a:t>processing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75">
                <a:latin typeface="Calibri"/>
                <a:cs typeface="Calibri"/>
              </a:rPr>
              <a:t>(NLP) methodologies.</a:t>
            </a:r>
            <a:r>
              <a:rPr dirty="0" sz="800" spc="35">
                <a:latin typeface="Calibri"/>
                <a:cs typeface="Calibri"/>
              </a:rPr>
              <a:t> </a:t>
            </a:r>
            <a:r>
              <a:rPr dirty="0" sz="800" spc="70">
                <a:latin typeface="Calibri"/>
                <a:cs typeface="Calibri"/>
              </a:rPr>
              <a:t>In</a:t>
            </a:r>
            <a:r>
              <a:rPr dirty="0" sz="800" spc="35">
                <a:latin typeface="Calibri"/>
                <a:cs typeface="Calibri"/>
              </a:rPr>
              <a:t> </a:t>
            </a:r>
            <a:r>
              <a:rPr dirty="0" sz="800" spc="65">
                <a:latin typeface="Calibri"/>
                <a:cs typeface="Calibri"/>
              </a:rPr>
              <a:t>this</a:t>
            </a:r>
            <a:r>
              <a:rPr dirty="0" sz="800" spc="35">
                <a:latin typeface="Calibri"/>
                <a:cs typeface="Calibri"/>
              </a:rPr>
              <a:t> </a:t>
            </a:r>
            <a:r>
              <a:rPr dirty="0" sz="800" spc="55">
                <a:latin typeface="Calibri"/>
                <a:cs typeface="Calibri"/>
              </a:rPr>
              <a:t>research,</a:t>
            </a:r>
            <a:r>
              <a:rPr dirty="0" sz="800" spc="35">
                <a:latin typeface="Calibri"/>
                <a:cs typeface="Calibri"/>
              </a:rPr>
              <a:t> </a:t>
            </a:r>
            <a:r>
              <a:rPr dirty="0" sz="800" spc="85">
                <a:latin typeface="Calibri"/>
                <a:cs typeface="Calibri"/>
              </a:rPr>
              <a:t>we</a:t>
            </a:r>
            <a:r>
              <a:rPr dirty="0" sz="800" spc="35">
                <a:latin typeface="Calibri"/>
                <a:cs typeface="Calibri"/>
              </a:rPr>
              <a:t> </a:t>
            </a:r>
            <a:r>
              <a:rPr dirty="0" sz="800" spc="60">
                <a:latin typeface="Calibri"/>
                <a:cs typeface="Calibri"/>
              </a:rPr>
              <a:t>explore</a:t>
            </a:r>
            <a:r>
              <a:rPr dirty="0" sz="800" spc="35">
                <a:latin typeface="Calibri"/>
                <a:cs typeface="Calibri"/>
              </a:rPr>
              <a:t> </a:t>
            </a:r>
            <a:r>
              <a:rPr dirty="0" sz="800" spc="50">
                <a:latin typeface="Calibri"/>
                <a:cs typeface="Calibri"/>
              </a:rPr>
              <a:t>the </a:t>
            </a:r>
            <a:r>
              <a:rPr dirty="0" sz="800" spc="75">
                <a:latin typeface="Calibri"/>
                <a:cs typeface="Calibri"/>
              </a:rPr>
              <a:t>acquired</a:t>
            </a:r>
            <a:r>
              <a:rPr dirty="0" sz="800" spc="35">
                <a:latin typeface="Calibri"/>
                <a:cs typeface="Calibri"/>
              </a:rPr>
              <a:t> </a:t>
            </a:r>
            <a:r>
              <a:rPr dirty="0" sz="800" spc="75">
                <a:latin typeface="Calibri"/>
                <a:cs typeface="Calibri"/>
              </a:rPr>
              <a:t>insights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95">
                <a:latin typeface="Calibri"/>
                <a:cs typeface="Calibri"/>
              </a:rPr>
              <a:t>and</a:t>
            </a:r>
            <a:r>
              <a:rPr dirty="0" sz="800" spc="35">
                <a:latin typeface="Calibri"/>
                <a:cs typeface="Calibri"/>
              </a:rPr>
              <a:t> </a:t>
            </a:r>
            <a:r>
              <a:rPr dirty="0" sz="800" spc="60">
                <a:latin typeface="Calibri"/>
                <a:cs typeface="Calibri"/>
              </a:rPr>
              <a:t>their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70">
                <a:latin typeface="Calibri"/>
                <a:cs typeface="Calibri"/>
              </a:rPr>
              <a:t>corresponding </a:t>
            </a:r>
            <a:r>
              <a:rPr dirty="0" sz="800" spc="60">
                <a:latin typeface="Calibri"/>
                <a:cs typeface="Calibri"/>
              </a:rPr>
              <a:t>ramiﬁcations.</a:t>
            </a:r>
            <a:endParaRPr sz="800">
              <a:latin typeface="Calibri"/>
              <a:cs typeface="Calibri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12" y="8"/>
            <a:ext cx="2835938" cy="32879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5718" y="803795"/>
            <a:ext cx="1037590" cy="26860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25"/>
              <a:t>Motivation</a:t>
            </a:r>
            <a:endParaRPr sz="1600"/>
          </a:p>
        </p:txBody>
      </p:sp>
      <p:sp>
        <p:nvSpPr>
          <p:cNvPr id="3" name="object 3" descr=""/>
          <p:cNvSpPr/>
          <p:nvPr/>
        </p:nvSpPr>
        <p:spPr>
          <a:xfrm>
            <a:off x="401447" y="1187589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4" h="40005">
                <a:moveTo>
                  <a:pt x="39573" y="18491"/>
                </a:moveTo>
                <a:lnTo>
                  <a:pt x="21082" y="0"/>
                </a:lnTo>
                <a:lnTo>
                  <a:pt x="18478" y="0"/>
                </a:lnTo>
                <a:lnTo>
                  <a:pt x="0" y="18491"/>
                </a:lnTo>
                <a:lnTo>
                  <a:pt x="0" y="21107"/>
                </a:lnTo>
                <a:lnTo>
                  <a:pt x="18478" y="39585"/>
                </a:lnTo>
                <a:lnTo>
                  <a:pt x="21082" y="39585"/>
                </a:lnTo>
                <a:lnTo>
                  <a:pt x="39573" y="21107"/>
                </a:lnTo>
                <a:lnTo>
                  <a:pt x="39573" y="19799"/>
                </a:lnTo>
                <a:lnTo>
                  <a:pt x="39573" y="184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401447" y="1522476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4" h="40005">
                <a:moveTo>
                  <a:pt x="39573" y="18491"/>
                </a:moveTo>
                <a:lnTo>
                  <a:pt x="21082" y="0"/>
                </a:lnTo>
                <a:lnTo>
                  <a:pt x="18478" y="0"/>
                </a:lnTo>
                <a:lnTo>
                  <a:pt x="0" y="18491"/>
                </a:lnTo>
                <a:lnTo>
                  <a:pt x="0" y="21094"/>
                </a:lnTo>
                <a:lnTo>
                  <a:pt x="18478" y="39585"/>
                </a:lnTo>
                <a:lnTo>
                  <a:pt x="21082" y="39585"/>
                </a:lnTo>
                <a:lnTo>
                  <a:pt x="39573" y="21094"/>
                </a:lnTo>
                <a:lnTo>
                  <a:pt x="39573" y="19799"/>
                </a:lnTo>
                <a:lnTo>
                  <a:pt x="39573" y="184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401447" y="1857375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4" h="40005">
                <a:moveTo>
                  <a:pt x="39573" y="18478"/>
                </a:moveTo>
                <a:lnTo>
                  <a:pt x="21082" y="0"/>
                </a:lnTo>
                <a:lnTo>
                  <a:pt x="18478" y="0"/>
                </a:lnTo>
                <a:lnTo>
                  <a:pt x="0" y="18478"/>
                </a:lnTo>
                <a:lnTo>
                  <a:pt x="0" y="21082"/>
                </a:lnTo>
                <a:lnTo>
                  <a:pt x="18478" y="39573"/>
                </a:lnTo>
                <a:lnTo>
                  <a:pt x="21082" y="39573"/>
                </a:lnTo>
                <a:lnTo>
                  <a:pt x="39573" y="21082"/>
                </a:lnTo>
                <a:lnTo>
                  <a:pt x="39573" y="19786"/>
                </a:lnTo>
                <a:lnTo>
                  <a:pt x="39573" y="1847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401447" y="2192248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4" h="40005">
                <a:moveTo>
                  <a:pt x="39573" y="18491"/>
                </a:moveTo>
                <a:lnTo>
                  <a:pt x="21082" y="0"/>
                </a:lnTo>
                <a:lnTo>
                  <a:pt x="18478" y="0"/>
                </a:lnTo>
                <a:lnTo>
                  <a:pt x="0" y="18491"/>
                </a:lnTo>
                <a:lnTo>
                  <a:pt x="0" y="21094"/>
                </a:lnTo>
                <a:lnTo>
                  <a:pt x="18478" y="39573"/>
                </a:lnTo>
                <a:lnTo>
                  <a:pt x="21082" y="39573"/>
                </a:lnTo>
                <a:lnTo>
                  <a:pt x="39573" y="21094"/>
                </a:lnTo>
                <a:lnTo>
                  <a:pt x="39573" y="19786"/>
                </a:lnTo>
                <a:lnTo>
                  <a:pt x="39573" y="184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/>
          <p:nvPr/>
        </p:nvSpPr>
        <p:spPr>
          <a:xfrm>
            <a:off x="487409" y="1089239"/>
            <a:ext cx="2180590" cy="13652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87960">
              <a:lnSpc>
                <a:spcPct val="115700"/>
              </a:lnSpc>
              <a:spcBef>
                <a:spcPts val="100"/>
              </a:spcBef>
            </a:pPr>
            <a:r>
              <a:rPr dirty="0" sz="950" spc="105">
                <a:latin typeface="Calibri"/>
                <a:cs typeface="Calibri"/>
              </a:rPr>
              <a:t>Understanding</a:t>
            </a:r>
            <a:r>
              <a:rPr dirty="0" sz="950" spc="55">
                <a:latin typeface="Calibri"/>
                <a:cs typeface="Calibri"/>
              </a:rPr>
              <a:t> </a:t>
            </a:r>
            <a:r>
              <a:rPr dirty="0" sz="950" spc="95">
                <a:latin typeface="Calibri"/>
                <a:cs typeface="Calibri"/>
              </a:rPr>
              <a:t>public</a:t>
            </a:r>
            <a:r>
              <a:rPr dirty="0" sz="950" spc="55">
                <a:latin typeface="Calibri"/>
                <a:cs typeface="Calibri"/>
              </a:rPr>
              <a:t> </a:t>
            </a:r>
            <a:r>
              <a:rPr dirty="0" sz="950" spc="90">
                <a:latin typeface="Calibri"/>
                <a:cs typeface="Calibri"/>
              </a:rPr>
              <a:t>sentiment </a:t>
            </a:r>
            <a:r>
              <a:rPr dirty="0" sz="950" spc="120">
                <a:latin typeface="Calibri"/>
                <a:cs typeface="Calibri"/>
              </a:rPr>
              <a:t>and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85">
                <a:latin typeface="Calibri"/>
                <a:cs typeface="Calibri"/>
              </a:rPr>
              <a:t>topics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75">
                <a:latin typeface="Calibri"/>
                <a:cs typeface="Calibri"/>
              </a:rPr>
              <a:t>related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65">
                <a:latin typeface="Calibri"/>
                <a:cs typeface="Calibri"/>
              </a:rPr>
              <a:t>to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110">
                <a:latin typeface="Calibri"/>
                <a:cs typeface="Calibri"/>
              </a:rPr>
              <a:t>COVID-</a:t>
            </a:r>
            <a:r>
              <a:rPr dirty="0" sz="950" spc="-25">
                <a:latin typeface="Calibri"/>
                <a:cs typeface="Calibri"/>
              </a:rPr>
              <a:t>19.</a:t>
            </a:r>
            <a:r>
              <a:rPr dirty="0" sz="950" spc="105">
                <a:latin typeface="Calibri"/>
                <a:cs typeface="Calibri"/>
              </a:rPr>
              <a:t> Leveraging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160">
                <a:latin typeface="Calibri"/>
                <a:cs typeface="Calibri"/>
              </a:rPr>
              <a:t>NLP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50">
                <a:latin typeface="Calibri"/>
                <a:cs typeface="Calibri"/>
              </a:rPr>
              <a:t>for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90">
                <a:latin typeface="Calibri"/>
                <a:cs typeface="Calibri"/>
              </a:rPr>
              <a:t>sentiment </a:t>
            </a:r>
            <a:r>
              <a:rPr dirty="0" sz="950" spc="80">
                <a:latin typeface="Calibri"/>
                <a:cs typeface="Calibri"/>
              </a:rPr>
              <a:t>analysis</a:t>
            </a:r>
            <a:r>
              <a:rPr dirty="0" sz="950" spc="35">
                <a:latin typeface="Calibri"/>
                <a:cs typeface="Calibri"/>
              </a:rPr>
              <a:t> </a:t>
            </a:r>
            <a:r>
              <a:rPr dirty="0" sz="950" spc="120">
                <a:latin typeface="Calibri"/>
                <a:cs typeface="Calibri"/>
              </a:rPr>
              <a:t>and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85">
                <a:latin typeface="Calibri"/>
                <a:cs typeface="Calibri"/>
              </a:rPr>
              <a:t>topic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55">
                <a:latin typeface="Calibri"/>
                <a:cs typeface="Calibri"/>
              </a:rPr>
              <a:t>discovery.</a:t>
            </a:r>
            <a:endParaRPr sz="950">
              <a:latin typeface="Calibri"/>
              <a:cs typeface="Calibri"/>
            </a:endParaRPr>
          </a:p>
          <a:p>
            <a:pPr marL="12700" marR="160020">
              <a:lnSpc>
                <a:spcPct val="115700"/>
              </a:lnSpc>
            </a:pPr>
            <a:r>
              <a:rPr dirty="0" sz="950" spc="100">
                <a:latin typeface="Calibri"/>
                <a:cs typeface="Calibri"/>
              </a:rPr>
              <a:t>Informing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100">
                <a:latin typeface="Calibri"/>
                <a:cs typeface="Calibri"/>
              </a:rPr>
              <a:t>public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90">
                <a:latin typeface="Calibri"/>
                <a:cs typeface="Calibri"/>
              </a:rPr>
              <a:t>health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75">
                <a:latin typeface="Calibri"/>
                <a:cs typeface="Calibri"/>
              </a:rPr>
              <a:t>decision- </a:t>
            </a:r>
            <a:r>
              <a:rPr dirty="0" sz="950" spc="100">
                <a:latin typeface="Calibri"/>
                <a:cs typeface="Calibri"/>
              </a:rPr>
              <a:t>making.</a:t>
            </a:r>
            <a:endParaRPr sz="950">
              <a:latin typeface="Calibri"/>
              <a:cs typeface="Calibri"/>
            </a:endParaRPr>
          </a:p>
          <a:p>
            <a:pPr marL="12700" marR="5080">
              <a:lnSpc>
                <a:spcPct val="115700"/>
              </a:lnSpc>
            </a:pPr>
            <a:r>
              <a:rPr dirty="0" sz="950" spc="95">
                <a:latin typeface="Calibri"/>
                <a:cs typeface="Calibri"/>
              </a:rPr>
              <a:t>Contributing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65">
                <a:latin typeface="Calibri"/>
                <a:cs typeface="Calibri"/>
              </a:rPr>
              <a:t>to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95">
                <a:latin typeface="Calibri"/>
                <a:cs typeface="Calibri"/>
              </a:rPr>
              <a:t>the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100">
                <a:latin typeface="Calibri"/>
                <a:cs typeface="Calibri"/>
              </a:rPr>
              <a:t>ﬁeld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55">
                <a:latin typeface="Calibri"/>
                <a:cs typeface="Calibri"/>
              </a:rPr>
              <a:t>of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160">
                <a:latin typeface="Calibri"/>
                <a:cs typeface="Calibri"/>
              </a:rPr>
              <a:t>NLP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95">
                <a:latin typeface="Calibri"/>
                <a:cs typeface="Calibri"/>
              </a:rPr>
              <a:t>and public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90">
                <a:latin typeface="Calibri"/>
                <a:cs typeface="Calibri"/>
              </a:rPr>
              <a:t>health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70">
                <a:latin typeface="Calibri"/>
                <a:cs typeface="Calibri"/>
              </a:rPr>
              <a:t>research</a:t>
            </a:r>
            <a:endParaRPr sz="950">
              <a:latin typeface="Calibri"/>
              <a:cs typeface="Calibri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4126" y="5"/>
            <a:ext cx="2922568" cy="32878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87195" y="191485"/>
            <a:ext cx="1870710" cy="36258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2200" spc="220">
                <a:latin typeface="Calibri"/>
                <a:cs typeface="Calibri"/>
              </a:rPr>
              <a:t>Contribution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3" name="object 3" descr=""/>
          <p:cNvSpPr/>
          <p:nvPr/>
        </p:nvSpPr>
        <p:spPr>
          <a:xfrm>
            <a:off x="655700" y="1105186"/>
            <a:ext cx="43180" cy="43180"/>
          </a:xfrm>
          <a:custGeom>
            <a:avLst/>
            <a:gdLst/>
            <a:ahLst/>
            <a:cxnLst/>
            <a:rect l="l" t="t" r="r" b="b"/>
            <a:pathLst>
              <a:path w="43179" h="43180">
                <a:moveTo>
                  <a:pt x="22704" y="0"/>
                </a:moveTo>
                <a:lnTo>
                  <a:pt x="19906" y="0"/>
                </a:lnTo>
                <a:lnTo>
                  <a:pt x="18525" y="131"/>
                </a:lnTo>
                <a:lnTo>
                  <a:pt x="0" y="19906"/>
                </a:lnTo>
                <a:lnTo>
                  <a:pt x="0" y="22704"/>
                </a:lnTo>
                <a:lnTo>
                  <a:pt x="19906" y="42611"/>
                </a:lnTo>
                <a:lnTo>
                  <a:pt x="22704" y="42611"/>
                </a:lnTo>
                <a:lnTo>
                  <a:pt x="42611" y="22704"/>
                </a:lnTo>
                <a:lnTo>
                  <a:pt x="42611" y="21299"/>
                </a:lnTo>
                <a:lnTo>
                  <a:pt x="42611" y="19906"/>
                </a:lnTo>
                <a:lnTo>
                  <a:pt x="24085" y="131"/>
                </a:lnTo>
                <a:lnTo>
                  <a:pt x="227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747788" y="1025496"/>
            <a:ext cx="4304665" cy="113792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000" spc="120" b="1">
                <a:latin typeface="Calibri"/>
                <a:cs typeface="Calibri"/>
              </a:rPr>
              <a:t>Proposing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120" b="1">
                <a:latin typeface="Calibri"/>
                <a:cs typeface="Calibri"/>
              </a:rPr>
              <a:t>a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95" b="1">
                <a:latin typeface="Calibri"/>
                <a:cs typeface="Calibri"/>
              </a:rPr>
              <a:t>novel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135" b="1">
                <a:latin typeface="Calibri"/>
                <a:cs typeface="Calibri"/>
              </a:rPr>
              <a:t>deep</a:t>
            </a:r>
            <a:r>
              <a:rPr dirty="0" sz="1000" spc="70" b="1">
                <a:latin typeface="Calibri"/>
                <a:cs typeface="Calibri"/>
              </a:rPr>
              <a:t> </a:t>
            </a:r>
            <a:r>
              <a:rPr dirty="0" sz="1000" spc="110" b="1">
                <a:latin typeface="Calibri"/>
                <a:cs typeface="Calibri"/>
              </a:rPr>
              <a:t>learning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100" b="1">
                <a:latin typeface="Calibri"/>
                <a:cs typeface="Calibri"/>
              </a:rPr>
              <a:t>approach.</a:t>
            </a:r>
            <a:endParaRPr sz="1000">
              <a:latin typeface="Calibri"/>
              <a:cs typeface="Calibri"/>
            </a:endParaRPr>
          </a:p>
          <a:p>
            <a:pPr marL="12700" marR="302260">
              <a:lnSpc>
                <a:spcPct val="209800"/>
              </a:lnSpc>
            </a:pPr>
            <a:r>
              <a:rPr dirty="0" sz="1000" spc="125" b="1">
                <a:latin typeface="Calibri"/>
                <a:cs typeface="Calibri"/>
              </a:rPr>
              <a:t>Achieving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135" b="1">
                <a:latin typeface="Calibri"/>
                <a:cs typeface="Calibri"/>
              </a:rPr>
              <a:t>high</a:t>
            </a:r>
            <a:r>
              <a:rPr dirty="0" sz="1000" spc="70" b="1">
                <a:latin typeface="Calibri"/>
                <a:cs typeface="Calibri"/>
              </a:rPr>
              <a:t> </a:t>
            </a:r>
            <a:r>
              <a:rPr dirty="0" sz="1000" spc="120" b="1">
                <a:latin typeface="Calibri"/>
                <a:cs typeface="Calibri"/>
              </a:rPr>
              <a:t>accuracy(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b="1">
                <a:latin typeface="Calibri"/>
                <a:cs typeface="Calibri"/>
              </a:rPr>
              <a:t>81.15%</a:t>
            </a:r>
            <a:r>
              <a:rPr dirty="0" sz="1000" spc="70" b="1">
                <a:latin typeface="Calibri"/>
                <a:cs typeface="Calibri"/>
              </a:rPr>
              <a:t> </a:t>
            </a:r>
            <a:r>
              <a:rPr dirty="0" sz="1000" b="1">
                <a:latin typeface="Calibri"/>
                <a:cs typeface="Calibri"/>
              </a:rPr>
              <a:t>)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90" b="1">
                <a:latin typeface="Calibri"/>
                <a:cs typeface="Calibri"/>
              </a:rPr>
              <a:t>in</a:t>
            </a:r>
            <a:r>
              <a:rPr dirty="0" sz="1000" spc="70" b="1">
                <a:latin typeface="Calibri"/>
                <a:cs typeface="Calibri"/>
              </a:rPr>
              <a:t> </a:t>
            </a:r>
            <a:r>
              <a:rPr dirty="0" sz="1000" spc="120" b="1">
                <a:latin typeface="Calibri"/>
                <a:cs typeface="Calibri"/>
              </a:rPr>
              <a:t>sentiment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90" b="1">
                <a:latin typeface="Calibri"/>
                <a:cs typeface="Calibri"/>
              </a:rPr>
              <a:t>classiﬁcation. </a:t>
            </a:r>
            <a:r>
              <a:rPr dirty="0" sz="1000" spc="105" b="1">
                <a:latin typeface="Calibri"/>
                <a:cs typeface="Calibri"/>
              </a:rPr>
              <a:t>Identifying</a:t>
            </a:r>
            <a:r>
              <a:rPr dirty="0" sz="1000" spc="60" b="1">
                <a:latin typeface="Calibri"/>
                <a:cs typeface="Calibri"/>
              </a:rPr>
              <a:t> </a:t>
            </a:r>
            <a:r>
              <a:rPr dirty="0" sz="1000" spc="114" b="1">
                <a:latin typeface="Calibri"/>
                <a:cs typeface="Calibri"/>
              </a:rPr>
              <a:t>key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100" b="1">
                <a:latin typeface="Calibri"/>
                <a:cs typeface="Calibri"/>
              </a:rPr>
              <a:t>topics</a:t>
            </a:r>
            <a:r>
              <a:rPr dirty="0" sz="1000" spc="60" b="1">
                <a:latin typeface="Calibri"/>
                <a:cs typeface="Calibri"/>
              </a:rPr>
              <a:t> </a:t>
            </a:r>
            <a:r>
              <a:rPr dirty="0" sz="1000" spc="90" b="1">
                <a:latin typeface="Calibri"/>
                <a:cs typeface="Calibri"/>
              </a:rPr>
              <a:t>in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125" b="1">
                <a:latin typeface="Calibri"/>
                <a:cs typeface="Calibri"/>
              </a:rPr>
              <a:t>COVID-</a:t>
            </a:r>
            <a:r>
              <a:rPr dirty="0" sz="1000" b="1">
                <a:latin typeface="Calibri"/>
                <a:cs typeface="Calibri"/>
              </a:rPr>
              <a:t>19</a:t>
            </a:r>
            <a:r>
              <a:rPr dirty="0" sz="1000" spc="60" b="1">
                <a:latin typeface="Calibri"/>
                <a:cs typeface="Calibri"/>
              </a:rPr>
              <a:t> </a:t>
            </a:r>
            <a:r>
              <a:rPr dirty="0" sz="1000" spc="90" b="1">
                <a:latin typeface="Calibri"/>
                <a:cs typeface="Calibri"/>
              </a:rPr>
              <a:t>discussions.</a:t>
            </a:r>
            <a:endParaRPr sz="1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95"/>
              </a:spcBef>
            </a:pPr>
            <a:endParaRPr sz="1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000" spc="130" b="1">
                <a:latin typeface="Calibri"/>
                <a:cs typeface="Calibri"/>
              </a:rPr>
              <a:t>Demonstrating</a:t>
            </a:r>
            <a:r>
              <a:rPr dirty="0" sz="1000" spc="60" b="1">
                <a:latin typeface="Calibri"/>
                <a:cs typeface="Calibri"/>
              </a:rPr>
              <a:t> </a:t>
            </a:r>
            <a:r>
              <a:rPr dirty="0" sz="1000" spc="114" b="1">
                <a:latin typeface="Calibri"/>
                <a:cs typeface="Calibri"/>
              </a:rPr>
              <a:t>the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90" b="1">
                <a:latin typeface="Calibri"/>
                <a:cs typeface="Calibri"/>
              </a:rPr>
              <a:t>applicability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75" b="1">
                <a:latin typeface="Calibri"/>
                <a:cs typeface="Calibri"/>
              </a:rPr>
              <a:t>of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170" b="1">
                <a:latin typeface="Calibri"/>
                <a:cs typeface="Calibri"/>
              </a:rPr>
              <a:t>NLP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90" b="1">
                <a:latin typeface="Calibri"/>
                <a:cs typeface="Calibri"/>
              </a:rPr>
              <a:t>in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114" b="1">
                <a:latin typeface="Calibri"/>
                <a:cs typeface="Calibri"/>
              </a:rPr>
              <a:t>public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110" b="1">
                <a:latin typeface="Calibri"/>
                <a:cs typeface="Calibri"/>
              </a:rPr>
              <a:t>health</a:t>
            </a:r>
            <a:r>
              <a:rPr dirty="0" sz="1000" spc="65" b="1">
                <a:latin typeface="Calibri"/>
                <a:cs typeface="Calibri"/>
              </a:rPr>
              <a:t> </a:t>
            </a:r>
            <a:r>
              <a:rPr dirty="0" sz="1000" spc="85" b="1">
                <a:latin typeface="Calibri"/>
                <a:cs typeface="Calibri"/>
              </a:rPr>
              <a:t>research.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655700" y="1424845"/>
            <a:ext cx="43180" cy="43180"/>
          </a:xfrm>
          <a:custGeom>
            <a:avLst/>
            <a:gdLst/>
            <a:ahLst/>
            <a:cxnLst/>
            <a:rect l="l" t="t" r="r" b="b"/>
            <a:pathLst>
              <a:path w="43179" h="43180">
                <a:moveTo>
                  <a:pt x="22704" y="0"/>
                </a:moveTo>
                <a:lnTo>
                  <a:pt x="19906" y="0"/>
                </a:lnTo>
                <a:lnTo>
                  <a:pt x="18525" y="131"/>
                </a:lnTo>
                <a:lnTo>
                  <a:pt x="0" y="19906"/>
                </a:lnTo>
                <a:lnTo>
                  <a:pt x="0" y="22704"/>
                </a:lnTo>
                <a:lnTo>
                  <a:pt x="19906" y="42611"/>
                </a:lnTo>
                <a:lnTo>
                  <a:pt x="22704" y="42611"/>
                </a:lnTo>
                <a:lnTo>
                  <a:pt x="42611" y="22704"/>
                </a:lnTo>
                <a:lnTo>
                  <a:pt x="42611" y="21311"/>
                </a:lnTo>
                <a:lnTo>
                  <a:pt x="42611" y="19906"/>
                </a:lnTo>
                <a:lnTo>
                  <a:pt x="24085" y="131"/>
                </a:lnTo>
                <a:lnTo>
                  <a:pt x="227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655700" y="1744504"/>
            <a:ext cx="43180" cy="43180"/>
          </a:xfrm>
          <a:custGeom>
            <a:avLst/>
            <a:gdLst/>
            <a:ahLst/>
            <a:cxnLst/>
            <a:rect l="l" t="t" r="r" b="b"/>
            <a:pathLst>
              <a:path w="43179" h="43180">
                <a:moveTo>
                  <a:pt x="22704" y="0"/>
                </a:moveTo>
                <a:lnTo>
                  <a:pt x="19906" y="0"/>
                </a:lnTo>
                <a:lnTo>
                  <a:pt x="18525" y="131"/>
                </a:lnTo>
                <a:lnTo>
                  <a:pt x="0" y="19906"/>
                </a:lnTo>
                <a:lnTo>
                  <a:pt x="0" y="22704"/>
                </a:lnTo>
                <a:lnTo>
                  <a:pt x="19906" y="42623"/>
                </a:lnTo>
                <a:lnTo>
                  <a:pt x="22704" y="42623"/>
                </a:lnTo>
                <a:lnTo>
                  <a:pt x="42611" y="22704"/>
                </a:lnTo>
                <a:lnTo>
                  <a:pt x="42611" y="21311"/>
                </a:lnTo>
                <a:lnTo>
                  <a:pt x="42611" y="19906"/>
                </a:lnTo>
                <a:lnTo>
                  <a:pt x="24085" y="131"/>
                </a:lnTo>
                <a:lnTo>
                  <a:pt x="227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655700" y="2064163"/>
            <a:ext cx="43180" cy="43180"/>
          </a:xfrm>
          <a:custGeom>
            <a:avLst/>
            <a:gdLst/>
            <a:ahLst/>
            <a:cxnLst/>
            <a:rect l="l" t="t" r="r" b="b"/>
            <a:pathLst>
              <a:path w="43179" h="43180">
                <a:moveTo>
                  <a:pt x="22704" y="0"/>
                </a:moveTo>
                <a:lnTo>
                  <a:pt x="19906" y="0"/>
                </a:lnTo>
                <a:lnTo>
                  <a:pt x="18525" y="143"/>
                </a:lnTo>
                <a:lnTo>
                  <a:pt x="0" y="19906"/>
                </a:lnTo>
                <a:lnTo>
                  <a:pt x="0" y="22704"/>
                </a:lnTo>
                <a:lnTo>
                  <a:pt x="19906" y="42623"/>
                </a:lnTo>
                <a:lnTo>
                  <a:pt x="22704" y="42623"/>
                </a:lnTo>
                <a:lnTo>
                  <a:pt x="42611" y="22704"/>
                </a:lnTo>
                <a:lnTo>
                  <a:pt x="42611" y="21311"/>
                </a:lnTo>
                <a:lnTo>
                  <a:pt x="42611" y="19906"/>
                </a:lnTo>
                <a:lnTo>
                  <a:pt x="24085" y="143"/>
                </a:lnTo>
                <a:lnTo>
                  <a:pt x="227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512" y="8"/>
            <a:ext cx="2924175" cy="3288029"/>
            <a:chOff x="1512" y="8"/>
            <a:chExt cx="2924175" cy="3288029"/>
          </a:xfrm>
        </p:grpSpPr>
        <p:sp>
          <p:nvSpPr>
            <p:cNvPr id="3" name="object 3" descr=""/>
            <p:cNvSpPr/>
            <p:nvPr/>
          </p:nvSpPr>
          <p:spPr>
            <a:xfrm>
              <a:off x="1512" y="8"/>
              <a:ext cx="2924175" cy="3288029"/>
            </a:xfrm>
            <a:custGeom>
              <a:avLst/>
              <a:gdLst/>
              <a:ahLst/>
              <a:cxnLst/>
              <a:rect l="l" t="t" r="r" b="b"/>
              <a:pathLst>
                <a:path w="2924175" h="3288029">
                  <a:moveTo>
                    <a:pt x="2923757" y="0"/>
                  </a:moveTo>
                  <a:lnTo>
                    <a:pt x="0" y="0"/>
                  </a:lnTo>
                  <a:lnTo>
                    <a:pt x="0" y="3287938"/>
                  </a:lnTo>
                  <a:lnTo>
                    <a:pt x="2923757" y="3287938"/>
                  </a:lnTo>
                  <a:lnTo>
                    <a:pt x="29237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8207" y="365330"/>
              <a:ext cx="2067138" cy="255728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700" spc="195">
                <a:latin typeface="Calibri"/>
                <a:cs typeface="Calibri"/>
              </a:rPr>
              <a:t>Methodology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3225673" y="1096487"/>
            <a:ext cx="1765300" cy="118237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34925" marR="5080">
              <a:lnSpc>
                <a:spcPct val="143000"/>
              </a:lnSpc>
              <a:spcBef>
                <a:spcPts val="95"/>
              </a:spcBef>
            </a:pPr>
            <a:r>
              <a:rPr dirty="0" sz="950" spc="110">
                <a:latin typeface="Calibri"/>
                <a:cs typeface="Calibri"/>
              </a:rPr>
              <a:t>The</a:t>
            </a:r>
            <a:r>
              <a:rPr dirty="0" sz="950" spc="40">
                <a:latin typeface="Calibri"/>
                <a:cs typeface="Calibri"/>
              </a:rPr>
              <a:t> </a:t>
            </a:r>
            <a:r>
              <a:rPr dirty="0" sz="950" spc="114">
                <a:latin typeface="Calibri"/>
                <a:cs typeface="Calibri"/>
              </a:rPr>
              <a:t>approach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100">
                <a:latin typeface="Calibri"/>
                <a:cs typeface="Calibri"/>
              </a:rPr>
              <a:t>that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114">
                <a:latin typeface="Calibri"/>
                <a:cs typeface="Calibri"/>
              </a:rPr>
              <a:t>has</a:t>
            </a:r>
            <a:r>
              <a:rPr dirty="0" sz="950" spc="45">
                <a:latin typeface="Calibri"/>
                <a:cs typeface="Calibri"/>
              </a:rPr>
              <a:t> </a:t>
            </a:r>
            <a:r>
              <a:rPr dirty="0" sz="950" spc="100">
                <a:latin typeface="Calibri"/>
                <a:cs typeface="Calibri"/>
              </a:rPr>
              <a:t>been </a:t>
            </a:r>
            <a:r>
              <a:rPr dirty="0" sz="950" spc="125">
                <a:latin typeface="Calibri"/>
                <a:cs typeface="Calibri"/>
              </a:rPr>
              <a:t>suggested</a:t>
            </a:r>
            <a:r>
              <a:rPr dirty="0" sz="950" spc="50">
                <a:latin typeface="Calibri"/>
                <a:cs typeface="Calibri"/>
              </a:rPr>
              <a:t> </a:t>
            </a:r>
            <a:r>
              <a:rPr dirty="0" sz="950" spc="110">
                <a:latin typeface="Calibri"/>
                <a:cs typeface="Calibri"/>
              </a:rPr>
              <a:t>comprises</a:t>
            </a:r>
            <a:r>
              <a:rPr dirty="0" sz="950" spc="50">
                <a:latin typeface="Calibri"/>
                <a:cs typeface="Calibri"/>
              </a:rPr>
              <a:t> </a:t>
            </a:r>
            <a:r>
              <a:rPr dirty="0" sz="950" spc="65">
                <a:latin typeface="Calibri"/>
                <a:cs typeface="Calibri"/>
              </a:rPr>
              <a:t>of</a:t>
            </a:r>
            <a:r>
              <a:rPr dirty="0" sz="950" spc="50">
                <a:latin typeface="Calibri"/>
                <a:cs typeface="Calibri"/>
              </a:rPr>
              <a:t> </a:t>
            </a:r>
            <a:r>
              <a:rPr dirty="0" sz="950" spc="75">
                <a:latin typeface="Calibri"/>
                <a:cs typeface="Calibri"/>
              </a:rPr>
              <a:t>two </a:t>
            </a:r>
            <a:r>
              <a:rPr dirty="0" sz="950" spc="105">
                <a:latin typeface="Calibri"/>
                <a:cs typeface="Calibri"/>
              </a:rPr>
              <a:t>primary</a:t>
            </a:r>
            <a:r>
              <a:rPr dirty="0" sz="950" spc="60">
                <a:latin typeface="Calibri"/>
                <a:cs typeface="Calibri"/>
              </a:rPr>
              <a:t> </a:t>
            </a:r>
            <a:r>
              <a:rPr dirty="0" sz="950" spc="80">
                <a:latin typeface="Calibri"/>
                <a:cs typeface="Calibri"/>
              </a:rPr>
              <a:t>stages:</a:t>
            </a:r>
            <a:endParaRPr sz="9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90"/>
              </a:spcBef>
            </a:pPr>
            <a:endParaRPr sz="950">
              <a:latin typeface="Calibri"/>
              <a:cs typeface="Calibri"/>
            </a:endParaRPr>
          </a:p>
          <a:p>
            <a:pPr marL="186055" indent="-173355">
              <a:lnSpc>
                <a:spcPct val="100000"/>
              </a:lnSpc>
              <a:buAutoNum type="arabicPeriod"/>
              <a:tabLst>
                <a:tab pos="186055" algn="l"/>
              </a:tabLst>
            </a:pPr>
            <a:r>
              <a:rPr dirty="0" sz="950" spc="110">
                <a:latin typeface="Calibri"/>
                <a:cs typeface="Calibri"/>
              </a:rPr>
              <a:t>sentiment</a:t>
            </a:r>
            <a:r>
              <a:rPr dirty="0" sz="950" spc="75">
                <a:latin typeface="Calibri"/>
                <a:cs typeface="Calibri"/>
              </a:rPr>
              <a:t> </a:t>
            </a:r>
            <a:r>
              <a:rPr dirty="0" sz="950" spc="90">
                <a:latin typeface="Calibri"/>
                <a:cs typeface="Calibri"/>
              </a:rPr>
              <a:t>categorization</a:t>
            </a:r>
            <a:endParaRPr sz="950">
              <a:latin typeface="Calibri"/>
              <a:cs typeface="Calibri"/>
            </a:endParaRPr>
          </a:p>
          <a:p>
            <a:pPr marL="154940" indent="-142240">
              <a:lnSpc>
                <a:spcPct val="100000"/>
              </a:lnSpc>
              <a:spcBef>
                <a:spcPts val="490"/>
              </a:spcBef>
              <a:buAutoNum type="arabicPeriod"/>
              <a:tabLst>
                <a:tab pos="154940" algn="l"/>
              </a:tabLst>
            </a:pPr>
            <a:r>
              <a:rPr dirty="0" sz="950" spc="95">
                <a:latin typeface="Calibri"/>
                <a:cs typeface="Calibri"/>
              </a:rPr>
              <a:t>topic</a:t>
            </a:r>
            <a:r>
              <a:rPr dirty="0" sz="950" spc="50">
                <a:latin typeface="Calibri"/>
                <a:cs typeface="Calibri"/>
              </a:rPr>
              <a:t> </a:t>
            </a:r>
            <a:r>
              <a:rPr dirty="0" sz="950" spc="130">
                <a:latin typeface="Calibri"/>
                <a:cs typeface="Calibri"/>
              </a:rPr>
              <a:t>ﬁnding</a:t>
            </a:r>
            <a:endParaRPr sz="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1512" y="8"/>
            <a:ext cx="2924175" cy="3288029"/>
            <a:chOff x="1512" y="8"/>
            <a:chExt cx="2924175" cy="3288029"/>
          </a:xfrm>
        </p:grpSpPr>
        <p:sp>
          <p:nvSpPr>
            <p:cNvPr id="3" name="object 3" descr=""/>
            <p:cNvSpPr/>
            <p:nvPr/>
          </p:nvSpPr>
          <p:spPr>
            <a:xfrm>
              <a:off x="1512" y="8"/>
              <a:ext cx="2924175" cy="3288029"/>
            </a:xfrm>
            <a:custGeom>
              <a:avLst/>
              <a:gdLst/>
              <a:ahLst/>
              <a:cxnLst/>
              <a:rect l="l" t="t" r="r" b="b"/>
              <a:pathLst>
                <a:path w="2924175" h="3288029">
                  <a:moveTo>
                    <a:pt x="2923757" y="0"/>
                  </a:moveTo>
                  <a:lnTo>
                    <a:pt x="0" y="0"/>
                  </a:lnTo>
                  <a:lnTo>
                    <a:pt x="0" y="3287938"/>
                  </a:lnTo>
                  <a:lnTo>
                    <a:pt x="2923757" y="3287938"/>
                  </a:lnTo>
                  <a:lnTo>
                    <a:pt x="29237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2884" y="417984"/>
              <a:ext cx="2137160" cy="245378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365903" y="738931"/>
            <a:ext cx="1005840" cy="318135"/>
          </a:xfrm>
          <a:prstGeom prst="rect"/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900" spc="204">
                <a:latin typeface="Calibri"/>
                <a:cs typeface="Calibri"/>
              </a:rPr>
              <a:t>Dataset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3365909" y="1203779"/>
            <a:ext cx="1949450" cy="1005840"/>
          </a:xfrm>
          <a:prstGeom prst="rect">
            <a:avLst/>
          </a:prstGeom>
        </p:spPr>
        <p:txBody>
          <a:bodyPr wrap="square" lIns="0" tIns="177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dirty="0" sz="800" spc="110">
                <a:latin typeface="Calibri"/>
                <a:cs typeface="Calibri"/>
              </a:rPr>
              <a:t>The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00">
                <a:latin typeface="Calibri"/>
                <a:cs typeface="Calibri"/>
              </a:rPr>
              <a:t>author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110">
                <a:latin typeface="Calibri"/>
                <a:cs typeface="Calibri"/>
              </a:rPr>
              <a:t>has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120">
                <a:latin typeface="Calibri"/>
                <a:cs typeface="Calibri"/>
              </a:rPr>
              <a:t>used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75">
                <a:latin typeface="Calibri"/>
                <a:cs typeface="Calibri"/>
              </a:rPr>
              <a:t>2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95">
                <a:latin typeface="Calibri"/>
                <a:cs typeface="Calibri"/>
              </a:rPr>
              <a:t>datasets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35">
                <a:latin typeface="Calibri"/>
                <a:cs typeface="Calibri"/>
              </a:rPr>
              <a:t>for</a:t>
            </a:r>
            <a:endParaRPr sz="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dirty="0" sz="800" spc="95">
                <a:latin typeface="Calibri"/>
                <a:cs typeface="Calibri"/>
              </a:rPr>
              <a:t>training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125">
                <a:latin typeface="Calibri"/>
                <a:cs typeface="Calibri"/>
              </a:rPr>
              <a:t>and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65">
                <a:latin typeface="Calibri"/>
                <a:cs typeface="Calibri"/>
              </a:rPr>
              <a:t>evaluation:</a:t>
            </a:r>
            <a:endParaRPr sz="800">
              <a:latin typeface="Calibri"/>
              <a:cs typeface="Calibri"/>
            </a:endParaRPr>
          </a:p>
          <a:p>
            <a:pPr marL="132715" marR="5080" indent="-118110">
              <a:lnSpc>
                <a:spcPct val="107400"/>
              </a:lnSpc>
              <a:spcBef>
                <a:spcPts val="260"/>
              </a:spcBef>
              <a:buAutoNum type="arabicPeriod"/>
              <a:tabLst>
                <a:tab pos="132715" algn="l"/>
                <a:tab pos="158115" algn="l"/>
              </a:tabLst>
            </a:pPr>
            <a:r>
              <a:rPr dirty="0" sz="800">
                <a:latin typeface="Calibri"/>
                <a:cs typeface="Calibri"/>
              </a:rPr>
              <a:t>	</a:t>
            </a:r>
            <a:r>
              <a:rPr dirty="0" sz="800" spc="75">
                <a:latin typeface="Calibri"/>
                <a:cs typeface="Calibri"/>
              </a:rPr>
              <a:t>Twitter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05">
                <a:latin typeface="Calibri"/>
                <a:cs typeface="Calibri"/>
              </a:rPr>
              <a:t>data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70">
                <a:latin typeface="Calibri"/>
                <a:cs typeface="Calibri"/>
              </a:rPr>
              <a:t>-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05">
                <a:latin typeface="Calibri"/>
                <a:cs typeface="Calibri"/>
              </a:rPr>
              <a:t>Contains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25">
                <a:latin typeface="Calibri"/>
                <a:cs typeface="Calibri"/>
              </a:rPr>
              <a:t>COVID-</a:t>
            </a:r>
            <a:r>
              <a:rPr dirty="0" sz="800" spc="-25">
                <a:latin typeface="Calibri"/>
                <a:cs typeface="Calibri"/>
              </a:rPr>
              <a:t>19-</a:t>
            </a:r>
            <a:r>
              <a:rPr dirty="0" sz="800" spc="85">
                <a:latin typeface="Calibri"/>
                <a:cs typeface="Calibri"/>
              </a:rPr>
              <a:t> related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95">
                <a:latin typeface="Calibri"/>
                <a:cs typeface="Calibri"/>
              </a:rPr>
              <a:t>tweets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20">
                <a:latin typeface="Calibri"/>
                <a:cs typeface="Calibri"/>
              </a:rPr>
              <a:t>from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50">
                <a:latin typeface="Calibri"/>
                <a:cs typeface="Calibri"/>
              </a:rPr>
              <a:t>Twitter.</a:t>
            </a:r>
            <a:endParaRPr sz="800">
              <a:latin typeface="Calibri"/>
              <a:cs typeface="Calibri"/>
            </a:endParaRPr>
          </a:p>
          <a:p>
            <a:pPr marL="131445" indent="-116205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131445" algn="l"/>
              </a:tabLst>
            </a:pPr>
            <a:r>
              <a:rPr dirty="0" sz="800" spc="105">
                <a:latin typeface="Calibri"/>
                <a:cs typeface="Calibri"/>
              </a:rPr>
              <a:t>Reddit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05">
                <a:latin typeface="Calibri"/>
                <a:cs typeface="Calibri"/>
              </a:rPr>
              <a:t>data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70">
                <a:latin typeface="Calibri"/>
                <a:cs typeface="Calibri"/>
              </a:rPr>
              <a:t>-</a:t>
            </a:r>
            <a:r>
              <a:rPr dirty="0" sz="800" spc="50">
                <a:latin typeface="Calibri"/>
                <a:cs typeface="Calibri"/>
              </a:rPr>
              <a:t> </a:t>
            </a:r>
            <a:r>
              <a:rPr dirty="0" sz="800" spc="105">
                <a:latin typeface="Calibri"/>
                <a:cs typeface="Calibri"/>
              </a:rPr>
              <a:t>Contains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25">
                <a:latin typeface="Calibri"/>
                <a:cs typeface="Calibri"/>
              </a:rPr>
              <a:t>COVID-</a:t>
            </a:r>
            <a:r>
              <a:rPr dirty="0" sz="800" spc="-25">
                <a:latin typeface="Calibri"/>
                <a:cs typeface="Calibri"/>
              </a:rPr>
              <a:t>19-</a:t>
            </a:r>
            <a:endParaRPr sz="800">
              <a:latin typeface="Calibri"/>
              <a:cs typeface="Calibri"/>
            </a:endParaRPr>
          </a:p>
          <a:p>
            <a:pPr marL="132715">
              <a:lnSpc>
                <a:spcPct val="100000"/>
              </a:lnSpc>
              <a:spcBef>
                <a:spcPts val="550"/>
              </a:spcBef>
            </a:pPr>
            <a:r>
              <a:rPr dirty="0" sz="800" spc="85">
                <a:latin typeface="Calibri"/>
                <a:cs typeface="Calibri"/>
              </a:rPr>
              <a:t>related</a:t>
            </a:r>
            <a:r>
              <a:rPr dirty="0" sz="800" spc="55">
                <a:latin typeface="Calibri"/>
                <a:cs typeface="Calibri"/>
              </a:rPr>
              <a:t> </a:t>
            </a:r>
            <a:r>
              <a:rPr dirty="0" sz="800" spc="95">
                <a:latin typeface="Calibri"/>
                <a:cs typeface="Calibri"/>
              </a:rPr>
              <a:t>discussions</a:t>
            </a:r>
            <a:r>
              <a:rPr dirty="0" sz="800" spc="55">
                <a:latin typeface="Calibri"/>
                <a:cs typeface="Calibri"/>
              </a:rPr>
              <a:t> </a:t>
            </a:r>
            <a:r>
              <a:rPr dirty="0" sz="800" spc="120">
                <a:latin typeface="Calibri"/>
                <a:cs typeface="Calibri"/>
              </a:rPr>
              <a:t>from</a:t>
            </a:r>
            <a:r>
              <a:rPr dirty="0" sz="800" spc="55">
                <a:latin typeface="Calibri"/>
                <a:cs typeface="Calibri"/>
              </a:rPr>
              <a:t> </a:t>
            </a:r>
            <a:r>
              <a:rPr dirty="0" sz="800" spc="95">
                <a:latin typeface="Calibri"/>
                <a:cs typeface="Calibri"/>
              </a:rPr>
              <a:t>Reddit</a:t>
            </a:r>
            <a:endParaRPr sz="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441066" y="1984330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4" h="40005">
                <a:moveTo>
                  <a:pt x="21086" y="0"/>
                </a:moveTo>
                <a:lnTo>
                  <a:pt x="18489" y="0"/>
                </a:lnTo>
                <a:lnTo>
                  <a:pt x="17205" y="131"/>
                </a:lnTo>
                <a:lnTo>
                  <a:pt x="0" y="18492"/>
                </a:lnTo>
                <a:lnTo>
                  <a:pt x="0" y="21098"/>
                </a:lnTo>
                <a:lnTo>
                  <a:pt x="18489" y="39590"/>
                </a:lnTo>
                <a:lnTo>
                  <a:pt x="21086" y="39590"/>
                </a:lnTo>
                <a:lnTo>
                  <a:pt x="39575" y="21098"/>
                </a:lnTo>
                <a:lnTo>
                  <a:pt x="39575" y="19799"/>
                </a:lnTo>
                <a:lnTo>
                  <a:pt x="39575" y="18492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441066" y="2215704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4" h="40005">
                <a:moveTo>
                  <a:pt x="21086" y="0"/>
                </a:moveTo>
                <a:lnTo>
                  <a:pt x="18489" y="0"/>
                </a:lnTo>
                <a:lnTo>
                  <a:pt x="17205" y="131"/>
                </a:lnTo>
                <a:lnTo>
                  <a:pt x="0" y="18492"/>
                </a:lnTo>
                <a:lnTo>
                  <a:pt x="0" y="21098"/>
                </a:lnTo>
                <a:lnTo>
                  <a:pt x="18489" y="39590"/>
                </a:lnTo>
                <a:lnTo>
                  <a:pt x="21086" y="39590"/>
                </a:lnTo>
                <a:lnTo>
                  <a:pt x="39575" y="21098"/>
                </a:lnTo>
                <a:lnTo>
                  <a:pt x="39575" y="19790"/>
                </a:lnTo>
                <a:lnTo>
                  <a:pt x="39575" y="18492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441058" y="2447086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4" h="40005">
                <a:moveTo>
                  <a:pt x="39573" y="18491"/>
                </a:moveTo>
                <a:lnTo>
                  <a:pt x="21094" y="0"/>
                </a:lnTo>
                <a:lnTo>
                  <a:pt x="18491" y="0"/>
                </a:lnTo>
                <a:lnTo>
                  <a:pt x="0" y="18491"/>
                </a:lnTo>
                <a:lnTo>
                  <a:pt x="0" y="21094"/>
                </a:lnTo>
                <a:lnTo>
                  <a:pt x="18491" y="39573"/>
                </a:lnTo>
                <a:lnTo>
                  <a:pt x="21094" y="39573"/>
                </a:lnTo>
                <a:lnTo>
                  <a:pt x="39573" y="21094"/>
                </a:lnTo>
                <a:lnTo>
                  <a:pt x="39573" y="19786"/>
                </a:lnTo>
                <a:lnTo>
                  <a:pt x="39573" y="184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441066" y="1984330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4" h="40005">
                <a:moveTo>
                  <a:pt x="21086" y="0"/>
                </a:moveTo>
                <a:lnTo>
                  <a:pt x="18489" y="0"/>
                </a:lnTo>
                <a:lnTo>
                  <a:pt x="17205" y="131"/>
                </a:lnTo>
                <a:lnTo>
                  <a:pt x="0" y="18492"/>
                </a:lnTo>
                <a:lnTo>
                  <a:pt x="0" y="21098"/>
                </a:lnTo>
                <a:lnTo>
                  <a:pt x="18489" y="39590"/>
                </a:lnTo>
                <a:lnTo>
                  <a:pt x="21086" y="39590"/>
                </a:lnTo>
                <a:lnTo>
                  <a:pt x="39575" y="21098"/>
                </a:lnTo>
                <a:lnTo>
                  <a:pt x="39575" y="19799"/>
                </a:lnTo>
                <a:lnTo>
                  <a:pt x="39575" y="18492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441066" y="2215704"/>
            <a:ext cx="40005" cy="40005"/>
          </a:xfrm>
          <a:custGeom>
            <a:avLst/>
            <a:gdLst/>
            <a:ahLst/>
            <a:cxnLst/>
            <a:rect l="l" t="t" r="r" b="b"/>
            <a:pathLst>
              <a:path w="40004" h="40005">
                <a:moveTo>
                  <a:pt x="21086" y="0"/>
                </a:moveTo>
                <a:lnTo>
                  <a:pt x="18489" y="0"/>
                </a:lnTo>
                <a:lnTo>
                  <a:pt x="17205" y="131"/>
                </a:lnTo>
                <a:lnTo>
                  <a:pt x="0" y="18492"/>
                </a:lnTo>
                <a:lnTo>
                  <a:pt x="0" y="21098"/>
                </a:lnTo>
                <a:lnTo>
                  <a:pt x="18489" y="39590"/>
                </a:lnTo>
                <a:lnTo>
                  <a:pt x="21086" y="39590"/>
                </a:lnTo>
                <a:lnTo>
                  <a:pt x="39575" y="21098"/>
                </a:lnTo>
                <a:lnTo>
                  <a:pt x="39575" y="19790"/>
                </a:lnTo>
                <a:lnTo>
                  <a:pt x="39575" y="18492"/>
                </a:lnTo>
                <a:lnTo>
                  <a:pt x="22372" y="131"/>
                </a:lnTo>
                <a:lnTo>
                  <a:pt x="2108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59800"/>
              </a:lnSpc>
              <a:spcBef>
                <a:spcPts val="95"/>
              </a:spcBef>
            </a:pPr>
            <a:r>
              <a:rPr dirty="0" spc="110"/>
              <a:t>The</a:t>
            </a:r>
            <a:r>
              <a:rPr dirty="0" spc="375"/>
              <a:t> </a:t>
            </a:r>
            <a:r>
              <a:rPr dirty="0" spc="110"/>
              <a:t>SentiStrength</a:t>
            </a:r>
            <a:r>
              <a:rPr dirty="0" spc="380"/>
              <a:t> </a:t>
            </a:r>
            <a:r>
              <a:rPr dirty="0" spc="110"/>
              <a:t>algorithm</a:t>
            </a:r>
            <a:r>
              <a:rPr dirty="0" spc="380"/>
              <a:t> </a:t>
            </a:r>
            <a:r>
              <a:rPr dirty="0" spc="114"/>
              <a:t>was</a:t>
            </a:r>
            <a:r>
              <a:rPr dirty="0" spc="380"/>
              <a:t> </a:t>
            </a:r>
            <a:r>
              <a:rPr dirty="0" spc="114"/>
              <a:t>employed</a:t>
            </a:r>
            <a:r>
              <a:rPr dirty="0" spc="380"/>
              <a:t> </a:t>
            </a:r>
            <a:r>
              <a:rPr dirty="0" spc="110"/>
              <a:t>by</a:t>
            </a:r>
            <a:r>
              <a:rPr dirty="0" spc="380"/>
              <a:t> </a:t>
            </a:r>
            <a:r>
              <a:rPr dirty="0" spc="105"/>
              <a:t>the</a:t>
            </a:r>
            <a:r>
              <a:rPr dirty="0" spc="380"/>
              <a:t> </a:t>
            </a:r>
            <a:r>
              <a:rPr dirty="0" spc="90"/>
              <a:t>researchers</a:t>
            </a:r>
            <a:r>
              <a:rPr dirty="0" spc="380"/>
              <a:t> </a:t>
            </a:r>
            <a:r>
              <a:rPr dirty="0" spc="75"/>
              <a:t>to</a:t>
            </a:r>
            <a:r>
              <a:rPr dirty="0" spc="380"/>
              <a:t> </a:t>
            </a:r>
            <a:r>
              <a:rPr dirty="0" spc="90"/>
              <a:t>categorize </a:t>
            </a:r>
            <a:r>
              <a:rPr dirty="0" spc="120"/>
              <a:t>COVID-</a:t>
            </a:r>
            <a:r>
              <a:rPr dirty="0"/>
              <a:t>19-</a:t>
            </a:r>
            <a:r>
              <a:rPr dirty="0" spc="85"/>
              <a:t>related</a:t>
            </a:r>
            <a:r>
              <a:rPr dirty="0" spc="305"/>
              <a:t> </a:t>
            </a:r>
            <a:r>
              <a:rPr dirty="0" spc="140"/>
              <a:t>comments</a:t>
            </a:r>
            <a:r>
              <a:rPr dirty="0" spc="305"/>
              <a:t> </a:t>
            </a:r>
            <a:r>
              <a:rPr dirty="0" spc="85"/>
              <a:t>into</a:t>
            </a:r>
            <a:r>
              <a:rPr dirty="0" spc="305"/>
              <a:t> </a:t>
            </a:r>
            <a:r>
              <a:rPr dirty="0" spc="70"/>
              <a:t>positive,</a:t>
            </a:r>
            <a:r>
              <a:rPr dirty="0" spc="305"/>
              <a:t> </a:t>
            </a:r>
            <a:r>
              <a:rPr dirty="0" spc="90"/>
              <a:t>negative,</a:t>
            </a:r>
            <a:r>
              <a:rPr dirty="0" spc="305"/>
              <a:t> </a:t>
            </a:r>
            <a:r>
              <a:rPr dirty="0" spc="75"/>
              <a:t>or</a:t>
            </a:r>
            <a:r>
              <a:rPr dirty="0" spc="305"/>
              <a:t> </a:t>
            </a:r>
            <a:r>
              <a:rPr dirty="0" spc="95"/>
              <a:t>neutral</a:t>
            </a:r>
            <a:r>
              <a:rPr dirty="0" spc="305"/>
              <a:t> </a:t>
            </a:r>
            <a:r>
              <a:rPr dirty="0" spc="95"/>
              <a:t>sentiments.</a:t>
            </a:r>
            <a:r>
              <a:rPr dirty="0" spc="305"/>
              <a:t> </a:t>
            </a:r>
            <a:r>
              <a:rPr dirty="0" spc="85"/>
              <a:t>The </a:t>
            </a:r>
            <a:r>
              <a:rPr dirty="0" spc="110"/>
              <a:t>percentages</a:t>
            </a:r>
            <a:r>
              <a:rPr dirty="0" spc="50"/>
              <a:t> </a:t>
            </a:r>
            <a:r>
              <a:rPr dirty="0" spc="65"/>
              <a:t>of</a:t>
            </a:r>
            <a:r>
              <a:rPr dirty="0" spc="50"/>
              <a:t> </a:t>
            </a:r>
            <a:r>
              <a:rPr dirty="0" spc="140"/>
              <a:t>comments</a:t>
            </a:r>
            <a:r>
              <a:rPr dirty="0" spc="55"/>
              <a:t> </a:t>
            </a:r>
            <a:r>
              <a:rPr dirty="0" spc="100"/>
              <a:t>that</a:t>
            </a:r>
            <a:r>
              <a:rPr dirty="0" spc="50"/>
              <a:t> </a:t>
            </a:r>
            <a:r>
              <a:rPr dirty="0" spc="95"/>
              <a:t>were</a:t>
            </a:r>
            <a:r>
              <a:rPr dirty="0" spc="55"/>
              <a:t> </a:t>
            </a:r>
            <a:r>
              <a:rPr dirty="0" spc="100"/>
              <a:t>classiﬁed</a:t>
            </a:r>
            <a:r>
              <a:rPr dirty="0" spc="50"/>
              <a:t> </a:t>
            </a:r>
            <a:r>
              <a:rPr dirty="0" spc="100"/>
              <a:t>as</a:t>
            </a:r>
            <a:r>
              <a:rPr dirty="0" spc="55"/>
              <a:t> </a:t>
            </a:r>
            <a:r>
              <a:rPr dirty="0" spc="114"/>
              <a:t>each</a:t>
            </a:r>
            <a:r>
              <a:rPr dirty="0" spc="50"/>
              <a:t> </a:t>
            </a:r>
            <a:r>
              <a:rPr dirty="0" spc="110"/>
              <a:t>sentiment</a:t>
            </a:r>
            <a:r>
              <a:rPr dirty="0" spc="50"/>
              <a:t> </a:t>
            </a:r>
            <a:r>
              <a:rPr dirty="0" spc="95"/>
              <a:t>were</a:t>
            </a:r>
            <a:r>
              <a:rPr dirty="0" spc="55"/>
              <a:t> </a:t>
            </a:r>
            <a:r>
              <a:rPr dirty="0" spc="100"/>
              <a:t>as</a:t>
            </a:r>
            <a:r>
              <a:rPr dirty="0" spc="50"/>
              <a:t> follows:</a:t>
            </a:r>
          </a:p>
          <a:p>
            <a:pPr algn="just" marL="147320">
              <a:lnSpc>
                <a:spcPct val="100000"/>
              </a:lnSpc>
              <a:spcBef>
                <a:spcPts val="685"/>
              </a:spcBef>
            </a:pPr>
            <a:r>
              <a:rPr dirty="0" spc="70"/>
              <a:t>Positive: </a:t>
            </a:r>
            <a:r>
              <a:rPr dirty="0" spc="60"/>
              <a:t>30.9%</a:t>
            </a:r>
          </a:p>
          <a:p>
            <a:pPr algn="just" marL="147320">
              <a:lnSpc>
                <a:spcPct val="100000"/>
              </a:lnSpc>
              <a:spcBef>
                <a:spcPts val="680"/>
              </a:spcBef>
            </a:pPr>
            <a:r>
              <a:rPr dirty="0" spc="75"/>
              <a:t>Neutral:</a:t>
            </a:r>
            <a:r>
              <a:rPr dirty="0" spc="70"/>
              <a:t> </a:t>
            </a:r>
            <a:r>
              <a:rPr dirty="0" spc="-10"/>
              <a:t>41.6%</a:t>
            </a:r>
          </a:p>
          <a:p>
            <a:pPr algn="just" marL="147320">
              <a:lnSpc>
                <a:spcPct val="100000"/>
              </a:lnSpc>
              <a:spcBef>
                <a:spcPts val="680"/>
              </a:spcBef>
            </a:pPr>
            <a:r>
              <a:rPr dirty="0" spc="90"/>
              <a:t>Negative:</a:t>
            </a:r>
            <a:r>
              <a:rPr dirty="0" spc="45"/>
              <a:t> </a:t>
            </a:r>
            <a:r>
              <a:rPr dirty="0" spc="-10"/>
              <a:t>27.5%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591924" y="163641"/>
            <a:ext cx="2764790" cy="560705"/>
          </a:xfrm>
          <a:prstGeom prst="rect"/>
          <a:solidFill>
            <a:srgbClr val="000000"/>
          </a:solidFill>
        </p:spPr>
        <p:txBody>
          <a:bodyPr wrap="square" lIns="0" tIns="12827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10"/>
              </a:spcBef>
            </a:pPr>
            <a:r>
              <a:rPr dirty="0" sz="2150" spc="245">
                <a:solidFill>
                  <a:srgbClr val="FFFFFF"/>
                </a:solidFill>
                <a:latin typeface="Calibri"/>
                <a:cs typeface="Calibri"/>
              </a:rPr>
              <a:t>Result</a:t>
            </a:r>
            <a:endParaRPr sz="21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5058" y="1086988"/>
            <a:ext cx="2016760" cy="2159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250" spc="-10" b="1">
                <a:latin typeface="Palatino Linotype"/>
                <a:cs typeface="Palatino Linotype"/>
              </a:rPr>
              <a:t>Challenges</a:t>
            </a:r>
            <a:r>
              <a:rPr dirty="0" sz="1250" spc="-35" b="1">
                <a:latin typeface="Palatino Linotype"/>
                <a:cs typeface="Palatino Linotype"/>
              </a:rPr>
              <a:t> </a:t>
            </a:r>
            <a:r>
              <a:rPr dirty="0" sz="1250" b="1">
                <a:latin typeface="Palatino Linotype"/>
                <a:cs typeface="Palatino Linotype"/>
              </a:rPr>
              <a:t>and</a:t>
            </a:r>
            <a:r>
              <a:rPr dirty="0" sz="1250" spc="-35" b="1">
                <a:latin typeface="Palatino Linotype"/>
                <a:cs typeface="Palatino Linotype"/>
              </a:rPr>
              <a:t> </a:t>
            </a:r>
            <a:r>
              <a:rPr dirty="0" sz="1250" spc="-10" b="1">
                <a:latin typeface="Palatino Linotype"/>
                <a:cs typeface="Palatino Linotype"/>
              </a:rPr>
              <a:t>Limitations</a:t>
            </a:r>
            <a:endParaRPr sz="1250">
              <a:latin typeface="Palatino Linotype"/>
              <a:cs typeface="Palatino Linotype"/>
            </a:endParaRPr>
          </a:p>
        </p:txBody>
      </p:sp>
      <p:sp>
        <p:nvSpPr>
          <p:cNvPr id="3" name="object 3" descr=""/>
          <p:cNvSpPr/>
          <p:nvPr/>
        </p:nvSpPr>
        <p:spPr>
          <a:xfrm>
            <a:off x="540296" y="1642122"/>
            <a:ext cx="33655" cy="33655"/>
          </a:xfrm>
          <a:custGeom>
            <a:avLst/>
            <a:gdLst/>
            <a:ahLst/>
            <a:cxnLst/>
            <a:rect l="l" t="t" r="r" b="b"/>
            <a:pathLst>
              <a:path w="33654" h="33655">
                <a:moveTo>
                  <a:pt x="33489" y="15646"/>
                </a:moveTo>
                <a:lnTo>
                  <a:pt x="17856" y="0"/>
                </a:lnTo>
                <a:lnTo>
                  <a:pt x="15646" y="0"/>
                </a:lnTo>
                <a:lnTo>
                  <a:pt x="0" y="15646"/>
                </a:lnTo>
                <a:lnTo>
                  <a:pt x="0" y="17843"/>
                </a:lnTo>
                <a:lnTo>
                  <a:pt x="15646" y="33489"/>
                </a:lnTo>
                <a:lnTo>
                  <a:pt x="17856" y="33489"/>
                </a:lnTo>
                <a:lnTo>
                  <a:pt x="33489" y="17843"/>
                </a:lnTo>
                <a:lnTo>
                  <a:pt x="33489" y="16751"/>
                </a:lnTo>
                <a:lnTo>
                  <a:pt x="33489" y="1564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540296" y="1855228"/>
            <a:ext cx="33655" cy="33655"/>
          </a:xfrm>
          <a:custGeom>
            <a:avLst/>
            <a:gdLst/>
            <a:ahLst/>
            <a:cxnLst/>
            <a:rect l="l" t="t" r="r" b="b"/>
            <a:pathLst>
              <a:path w="33654" h="33655">
                <a:moveTo>
                  <a:pt x="33489" y="15646"/>
                </a:moveTo>
                <a:lnTo>
                  <a:pt x="17856" y="0"/>
                </a:lnTo>
                <a:lnTo>
                  <a:pt x="15646" y="0"/>
                </a:lnTo>
                <a:lnTo>
                  <a:pt x="0" y="15646"/>
                </a:lnTo>
                <a:lnTo>
                  <a:pt x="0" y="17843"/>
                </a:lnTo>
                <a:lnTo>
                  <a:pt x="15646" y="33489"/>
                </a:lnTo>
                <a:lnTo>
                  <a:pt x="17856" y="33489"/>
                </a:lnTo>
                <a:lnTo>
                  <a:pt x="33489" y="17843"/>
                </a:lnTo>
                <a:lnTo>
                  <a:pt x="33489" y="16751"/>
                </a:lnTo>
                <a:lnTo>
                  <a:pt x="33489" y="1564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540296" y="2068334"/>
            <a:ext cx="33655" cy="33655"/>
          </a:xfrm>
          <a:custGeom>
            <a:avLst/>
            <a:gdLst/>
            <a:ahLst/>
            <a:cxnLst/>
            <a:rect l="l" t="t" r="r" b="b"/>
            <a:pathLst>
              <a:path w="33654" h="33655">
                <a:moveTo>
                  <a:pt x="33489" y="15646"/>
                </a:moveTo>
                <a:lnTo>
                  <a:pt x="17856" y="0"/>
                </a:lnTo>
                <a:lnTo>
                  <a:pt x="15646" y="0"/>
                </a:lnTo>
                <a:lnTo>
                  <a:pt x="0" y="15646"/>
                </a:lnTo>
                <a:lnTo>
                  <a:pt x="0" y="17843"/>
                </a:lnTo>
                <a:lnTo>
                  <a:pt x="15646" y="33489"/>
                </a:lnTo>
                <a:lnTo>
                  <a:pt x="17856" y="33489"/>
                </a:lnTo>
                <a:lnTo>
                  <a:pt x="33489" y="17843"/>
                </a:lnTo>
                <a:lnTo>
                  <a:pt x="33489" y="16751"/>
                </a:lnTo>
                <a:lnTo>
                  <a:pt x="33489" y="1564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611616" y="1571572"/>
            <a:ext cx="1654175" cy="579755"/>
          </a:xfrm>
          <a:prstGeom prst="rect">
            <a:avLst/>
          </a:prstGeom>
        </p:spPr>
        <p:txBody>
          <a:bodyPr wrap="square" lIns="0" tIns="177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dirty="0" sz="800" spc="110">
                <a:latin typeface="Calibri"/>
                <a:cs typeface="Calibri"/>
              </a:rPr>
              <a:t>Limited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20">
                <a:latin typeface="Calibri"/>
                <a:cs typeface="Calibri"/>
              </a:rPr>
              <a:t>Data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80">
                <a:latin typeface="Calibri"/>
                <a:cs typeface="Calibri"/>
              </a:rPr>
              <a:t>Sources.</a:t>
            </a:r>
            <a:endParaRPr sz="800">
              <a:latin typeface="Calibri"/>
              <a:cs typeface="Calibri"/>
            </a:endParaRPr>
          </a:p>
          <a:p>
            <a:pPr marL="12700" marR="5080">
              <a:lnSpc>
                <a:spcPct val="174800"/>
              </a:lnSpc>
            </a:pPr>
            <a:r>
              <a:rPr dirty="0" sz="800" spc="120">
                <a:latin typeface="Calibri"/>
                <a:cs typeface="Calibri"/>
              </a:rPr>
              <a:t>Focus</a:t>
            </a:r>
            <a:r>
              <a:rPr dirty="0" sz="800" spc="40">
                <a:latin typeface="Calibri"/>
                <a:cs typeface="Calibri"/>
              </a:rPr>
              <a:t> </a:t>
            </a:r>
            <a:r>
              <a:rPr dirty="0" sz="800" spc="114">
                <a:latin typeface="Calibri"/>
                <a:cs typeface="Calibri"/>
              </a:rPr>
              <a:t>on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20">
                <a:latin typeface="Calibri"/>
                <a:cs typeface="Calibri"/>
              </a:rPr>
              <a:t>Speciﬁc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14">
                <a:latin typeface="Calibri"/>
                <a:cs typeface="Calibri"/>
              </a:rPr>
              <a:t>Time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70">
                <a:latin typeface="Calibri"/>
                <a:cs typeface="Calibri"/>
              </a:rPr>
              <a:t>Period. </a:t>
            </a:r>
            <a:r>
              <a:rPr dirty="0" sz="800" spc="110">
                <a:latin typeface="Calibri"/>
                <a:cs typeface="Calibri"/>
              </a:rPr>
              <a:t>Single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65">
                <a:latin typeface="Calibri"/>
                <a:cs typeface="Calibri"/>
              </a:rPr>
              <a:t>NLP</a:t>
            </a:r>
            <a:r>
              <a:rPr dirty="0" sz="800" spc="45">
                <a:latin typeface="Calibri"/>
                <a:cs typeface="Calibri"/>
              </a:rPr>
              <a:t> </a:t>
            </a:r>
            <a:r>
              <a:rPr dirty="0" sz="800" spc="100">
                <a:latin typeface="Calibri"/>
                <a:cs typeface="Calibri"/>
              </a:rPr>
              <a:t>Method</a:t>
            </a:r>
            <a:endParaRPr sz="800">
              <a:latin typeface="Calibri"/>
              <a:cs typeface="Calibri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4132" y="0"/>
            <a:ext cx="2922562" cy="32878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2023-11-18T16:53:02Z</dcterms:created>
  <dcterms:modified xsi:type="dcterms:W3CDTF">2023-11-18T16:53:02Z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2023-11-17T00:00:00Z</vt:filetime>
  </property>
  <property fmtid="{D5CDD505-2E9C-101B-9397-08002B2CF9AE}" pid="3" name="LastSaved">
    <vt:filetime>2023-11-18T00:00:00Z</vt:filetime>
  </property>
  <property fmtid="{D5CDD505-2E9C-101B-9397-08002B2CF9AE}" pid="4" name="Producer">
    <vt:lpwstr>GPL Ghostscript 10.01.2</vt:lpwstr>
  </property>
</Properties>
</file>